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לפי הפסקה הראשונה, מה תפקידו של החלום? ← הוא הכיוון, לאן רוצים להגיע | לפי הטבלה, מה עשתה שקד כשהעמוד השני לא הושלם? ← קיצרה את הסצנות</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המילה "חלופית" בפסקה "שתי רגליים של תקווה" בנויה מהשורש ח־ל־ף. איזו מילה שייכת לאותו שורש? ← להחליף. המשפט בטקסט: "משום שהמוח יודע במה להתמקד…".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לפי הטקסט, מטרה היא חלק מהחלום שאפשר לראות ולמדוד. | ❌ לא נכון – כשהעמוד השני לא הושלם, שקד ויתרה על הקומיקס. | ✅ נכון – לפי הטקסט, כשיש רצון בלי דרכים, מתייאשים מהר. | ❌ לא נכון – לפי הטקסט, בקשת עזרה היא ויתור על החלום.</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להיות מוזיקאי/ת ← ☁️ חלום | לנגן שיר שלם בגיטרה עד חנוכה ← 🎯 מטרה ממוקדת | להתאמן היום רבע שעה על שני אקורדים ← 👣 צעד קטן | לעזור לבעלי חיים ← ☁️ חלום | להתנדב פעמיים בחודש בפינת חי ← 🎯 מטרה ממוקדת | לשאול את השכנה מתי אפשר לבוא לבקר בפינת החי ← 👣 צעד קטן</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"בשבח החלום הגדול" ושאלות בסגנון בגרות על מטרה, מבנה וקישוריות. תשובות: מהי מטרתו העיקרית של המאמר? ← לשכנע שחלום גדול שתוכנית של צעדים קטנים מלווה אותו הוא תנאי להישגים | מה תפקידה של הפסקה השישית במבנה הטיעון? ← להציג טענת נגד, להודות בחלק ממנה ולהפריך אותה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chalom-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חולמים קדימה</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חלומות, מטרות וצעדים קטנים</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על משהו שפעם לא ידעתם לעשות ועכשיו אתם יודעים, למשל לרכוב על אופניים, לשחות או להכין חביתה. מה היה הצעד הראשון? ומי עזר לכם בדרך?</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יבחינו בין חלום, מטרה ותוכנית, ויתרגמו חלום למטרה ממוקדת, לצעדים קטנים, למסגרת זמן ולאנשים שיכולים לעזור.</a:t>
            </a:r>
          </a:p>
          <a:p>
            <a:pPr rtl="1" algn="r">
              <a:spcAft>
                <a:spcPts val="600"/>
              </a:spcAft>
            </a:pPr>
            <a:r>
              <a:rPr sz="1500" b="0" lang="he-IL">
                <a:solidFill>
                  <a:srgbClr val="2B2540"/>
                </a:solidFill>
                <a:latin typeface="Arial"/>
                <a:ea typeface="Arial"/>
                <a:cs typeface="Arial"/>
                <a:sym typeface="Arial"/>
              </a:rPr>
              <a:t>• יאתרו מידע, יסיקו מסקנות ויזהו מבנה טקסט, קשרים לוגיים, שורשים ומשלב לשון בטקסט סיפורי, מידעי וטיעוני.</a:t>
            </a:r>
          </a:p>
          <a:p>
            <a:pPr rtl="1" algn="r">
              <a:spcAft>
                <a:spcPts val="600"/>
              </a:spcAft>
            </a:pPr>
            <a:r>
              <a:rPr sz="1500" b="0" lang="he-IL">
                <a:solidFill>
                  <a:srgbClr val="2B2540"/>
                </a:solidFill>
                <a:latin typeface="Arial"/>
                <a:ea typeface="Arial"/>
                <a:cs typeface="Arial"/>
                <a:sym typeface="Arial"/>
              </a:rPr>
              <a:t>• יכירו אופטימיות ריאלית, תקווה (רצון + דרכים) ואת הכוח של המילה "עוד", ויבטאו עמדה מנומקת וחיבור אישי לחלום שלהם.</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ממוקדת</a:t>
            </a:r>
          </a:p>
          <a:p>
            <a:pPr rtl="1" algn="ctr">
              <a:spcAft>
                <a:spcPts val="600"/>
              </a:spcAft>
            </a:pPr>
            <a:r>
              <a:rPr sz="1700" b="0" lang="he-IL">
                <a:solidFill>
                  <a:srgbClr val="2B2540"/>
                </a:solidFill>
                <a:latin typeface="Arial"/>
                <a:ea typeface="Arial"/>
                <a:cs typeface="Arial"/>
                <a:sym typeface="Arial"/>
              </a:rPr>
              <a:t>ברורה ומדויקת, מכוונת לדבר אחד</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מוחשיות</a:t>
            </a:r>
          </a:p>
          <a:p>
            <a:pPr rtl="1" algn="ctr">
              <a:spcAft>
                <a:spcPts val="600"/>
              </a:spcAft>
            </a:pPr>
            <a:r>
              <a:rPr sz="1700" b="0" lang="he-IL">
                <a:solidFill>
                  <a:srgbClr val="2B2540"/>
                </a:solidFill>
                <a:latin typeface="Arial"/>
                <a:ea typeface="Arial"/>
                <a:cs typeface="Arial"/>
                <a:sym typeface="Arial"/>
              </a:rPr>
              <a:t>שאפשר לראות, למדוד או להרגיש</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חלופית</a:t>
            </a:r>
          </a:p>
          <a:p>
            <a:pPr rtl="1" algn="ctr">
              <a:spcAft>
                <a:spcPts val="600"/>
              </a:spcAft>
            </a:pPr>
            <a:r>
              <a:rPr sz="1700" b="0" lang="he-IL">
                <a:solidFill>
                  <a:srgbClr val="2B2540"/>
                </a:solidFill>
                <a:latin typeface="Arial"/>
                <a:ea typeface="Arial"/>
                <a:cs typeface="Arial"/>
                <a:sym typeface="Arial"/>
              </a:rPr>
              <a:t>אחרת, שאפשר לבחור בה במקום הראשונה</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מעידה</a:t>
            </a:r>
          </a:p>
          <a:p>
            <a:pPr rtl="1" algn="ctr">
              <a:spcAft>
                <a:spcPts val="600"/>
              </a:spcAft>
            </a:pPr>
            <a:r>
              <a:rPr sz="1700" b="0" lang="he-IL">
                <a:solidFill>
                  <a:srgbClr val="2B2540"/>
                </a:solidFill>
                <a:latin typeface="Arial"/>
                <a:ea typeface="Arial"/>
                <a:cs typeface="Arial"/>
                <a:sym typeface="Arial"/>
              </a:rPr>
              <a:t>טעות קטנה או נפילה בדרך</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פסק דין</a:t>
            </a:r>
          </a:p>
          <a:p>
            <a:pPr rtl="1" algn="ctr">
              <a:spcAft>
                <a:spcPts val="600"/>
              </a:spcAft>
            </a:pPr>
            <a:r>
              <a:rPr sz="1700" b="0" lang="he-IL">
                <a:solidFill>
                  <a:srgbClr val="2B2540"/>
                </a:solidFill>
                <a:latin typeface="Arial"/>
                <a:ea typeface="Arial"/>
                <a:cs typeface="Arial"/>
                <a:sym typeface="Arial"/>
              </a:rPr>
              <a:t>החלטה סופית שאי אפשר לשנות</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מפת דרכים לחלום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חלום, מטרה ותוכנית. כמעט לכל אחד ואחת יש חלום: לכתוב ספר, להקים להקה, לעזור לבעלי חיים. החלום הוא הכיוון, והוא אומר לנו לאן אנחנו רוצים להגיע. אולם חלום לבדו עדיין אינו דרך.</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תחנת עצירה: חשבו על חלום שלכם. איך הייתם הופכים אותו למטרה ממוקדת: מה, כמה ועד מתי? ומה יהיה הצעד הקטן הראשון?</a:t>
            </a:r>
          </a:p>
        </p:txBody>
      </p:sp>
      <p:pic>
        <p:nvPicPr>
          <p:cNvPr id="19" name="Picture 18" descr="chalom-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מתחילים בפני המים: חפשו בטקסט ובטבלה את המידע החשוב.</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לפי הפסקה הראשונה, מה תפקידו של החלום?</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הוא רשימת הצעדים</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הוא הכיוון, לאן רוצים להגיע</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הוא לוח הזמנים</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לפי הטבלה, מה עשתה שקד כשהעמוד השני לא הושלם?</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ויתרה על הקומיקס</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ביקשה ממישהו לצייר במקומה</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קיצרה את הסצנות</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צוללים פנימה: נבין קשרים, נסיק מסקנות ונבחן את לשון הטקסט.</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המילה "חלופית" בפסקה "שתי רגליים של תקווה" בנויה מהשורש ח־ל־ף. איזו מילה שייכת לאותו שורש?</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להחליף</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לחלום</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חלון</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החלק במשפט שמסביר למה מטרות ברורות עוזרות להתחיל.</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יורדים למעמקים: נחשוב, ניצור ונחבר את הטקסט לחלומות שלנו.</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השיר שלא הצליח</a:t>
            </a:r>
          </a:p>
          <a:p>
            <a:pPr rtl="1" algn="r">
              <a:spcAft>
                <a:spcPts val="800"/>
              </a:spcAft>
            </a:pPr>
            <a:r>
              <a:rPr sz="1800" b="0" lang="he-IL">
                <a:solidFill>
                  <a:srgbClr val="2B2540"/>
                </a:solidFill>
                <a:latin typeface="Arial"/>
                <a:ea typeface="Arial"/>
                <a:cs typeface="Arial"/>
                <a:sym typeface="Arial"/>
              </a:rPr>
              <a:t>נועם החליט לנגן שיר בגיטרה במסיבת הכיתה בעוד חודש. אחרי שבועיים הוא עדיין מתבלבל באקורדים ואומר: "אני פשוט לא מוכשר, עדיף לוותר".</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איך נועם יכול לנסח מחדש את המחשבה שלו בעזרת המילה "עוד"? הציעו לו צעד קטן אחד ואדם אחד שיכול לעזור לו.</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האם לדעתכם כל חלום צריך תוכנית, או שיש חלומות שכדאי להשאיר "חופשיים"? כתבו פסקה מנומקת של 6–8 שורות. כללו בה עמדה ברורה, שני נימוקים, דוגמה אחת (מהטקסט, מהטבלה או מחייכם) ומשפט סיכום.</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לפי הטקסט, מטרה היא חלק מהחלום שאפשר לראות ולמדוד.</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כשהעמוד השני לא הושלם, שקד ויתרה על הקומיקס.</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לפי הטקסט, כשיש רצון בלי דרכים, מתייאשים מהר.</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לפי הטקסט, בקשת עזרה היא ויתור על החלום.</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כל משפט: האם הוא חלום, מטרה ממוקדת או צעד קטן?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להיות מוזיקאי/ת</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לנגן שיר שלם בגיטרה עד חנוכה</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להתאמן היום רבע שעה על שני אקורדים</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לעזור לבעלי חיים</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להתנדב פעמיים בחודש בפינת חי</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לשאול את השכנה מתי אפשר לבוא לבקר בפינת החי</a:t>
            </a:r>
          </a:p>
        </p:txBody>
      </p:sp>
      <p:sp>
        <p:nvSpPr>
          <p:cNvPr id="22" name="Rounded Rectangle 21"/>
          <p:cNvSpPr/>
          <p:nvPr/>
        </p:nvSpPr>
        <p:spPr>
          <a:xfrm>
            <a:off x="8244840" y="3666744"/>
            <a:ext cx="355092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חלום</a:t>
            </a:r>
          </a:p>
        </p:txBody>
      </p:sp>
      <p:sp>
        <p:nvSpPr>
          <p:cNvPr id="23" name="Rounded Rectangle 22"/>
          <p:cNvSpPr/>
          <p:nvPr/>
        </p:nvSpPr>
        <p:spPr>
          <a:xfrm>
            <a:off x="4465320" y="3666744"/>
            <a:ext cx="355092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מטרה ממוקדת</a:t>
            </a:r>
          </a:p>
        </p:txBody>
      </p:sp>
      <p:sp>
        <p:nvSpPr>
          <p:cNvPr id="24" name="Rounded Rectangle 23"/>
          <p:cNvSpPr/>
          <p:nvPr/>
        </p:nvSpPr>
        <p:spPr>
          <a:xfrm>
            <a:off x="685800" y="3666744"/>
            <a:ext cx="3550920" cy="2551175"/>
          </a:xfrm>
          <a:prstGeom prst="roundRect">
            <a:avLst>
              <a:gd name="adj" fmla="val 7168"/>
            </a:avLst>
          </a:prstGeom>
          <a:solidFill>
            <a:srgbClr val="E7F1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צעד קטן</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מה ההבדל בין חלום, מטרה ותוכנית? בחרו חלום אחד שעלה בשיעור ונסו יחד להפוך אותו למטרה ממוקדת (מה, כמה ועד מתי) ולצעד קטן ראשון.</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מילנה סירבה לעזרה, וליאור כמעט ויתר אחרי סרטון אחד. למה לדעתכם לפעמים קשה לבקש עזרה? מה יכול להקל עלינו לבקש אותה?</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חשבו על משפט שאתם אומרים לעצמכם, "אני לא...". איך הוא נשמע כשמוסיפים לו את המילה "עוד"? מה משתנה בתחושה ובמעשים?</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עש״ן ד״ק – חמישה צעדים לחזור לאיזון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683496" y="2286000"/>
            <a:ext cx="2112264"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עצור</a:t>
            </a:r>
          </a:p>
        </p:txBody>
      </p:sp>
      <p:sp>
        <p:nvSpPr>
          <p:cNvPr id="17" name="Rounded Rectangle 16"/>
          <p:cNvSpPr/>
          <p:nvPr/>
        </p:nvSpPr>
        <p:spPr>
          <a:xfrm>
            <a:off x="7434072" y="2286000"/>
            <a:ext cx="2112264"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שרירים</a:t>
            </a:r>
          </a:p>
        </p:txBody>
      </p:sp>
      <p:sp>
        <p:nvSpPr>
          <p:cNvPr id="18" name="Rounded Rectangle 17"/>
          <p:cNvSpPr/>
          <p:nvPr/>
        </p:nvSpPr>
        <p:spPr>
          <a:xfrm>
            <a:off x="5184648" y="2286000"/>
            <a:ext cx="2112264"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נשימה</a:t>
            </a:r>
          </a:p>
        </p:txBody>
      </p:sp>
      <p:sp>
        <p:nvSpPr>
          <p:cNvPr id="19" name="Rounded Rectangle 18"/>
          <p:cNvSpPr/>
          <p:nvPr/>
        </p:nvSpPr>
        <p:spPr>
          <a:xfrm>
            <a:off x="2935224" y="2286000"/>
            <a:ext cx="2112264"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דיבור עצמי</a:t>
            </a:r>
          </a:p>
        </p:txBody>
      </p:sp>
      <p:sp>
        <p:nvSpPr>
          <p:cNvPr id="20" name="Rounded Rectangle 19"/>
          <p:cNvSpPr/>
          <p:nvPr/>
        </p:nvSpPr>
        <p:spPr>
          <a:xfrm>
            <a:off x="685799" y="2286000"/>
            <a:ext cx="2112264"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קדימה</a:t>
            </a:r>
          </a:p>
        </p:txBody>
      </p:sp>
      <p:sp>
        <p:nvSpPr>
          <p:cNvPr id="21" name="Rounded Rectangle 20"/>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החלום נתקע או שמשהו לא הצליח? עצרו עם עש״ן ד״ק: עוצרים, מכווצים ומשחררים אגרופים, נושמים לאט, אומרים לעצמנו "אני עוד לא שם, אבל אני בדרך" – וקדימה, לצעד קטן אחד לקראת החלום.</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„לדעתי, חלום גדול אינו סימן לנאיביות, אלא התנאי הראשון לכל הישג משמעותי, ובלבד שתוכנית של צעדים קטנים מלווה אותו. החלום הגדול לבדו הוא אכן ענן.“</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המאמר?</a:t>
            </a:r>
          </a:p>
          <a:p>
            <a:pPr rtl="1" algn="r">
              <a:spcAft>
                <a:spcPts val="200"/>
              </a:spcAft>
            </a:pPr>
            <a:r>
              <a:rPr sz="1400" b="0" lang="he-IL">
                <a:solidFill>
                  <a:srgbClr val="6B6880"/>
                </a:solidFill>
                <a:latin typeface="Arial"/>
                <a:ea typeface="Arial"/>
                <a:cs typeface="Arial"/>
                <a:sym typeface="Arial"/>
              </a:rPr>
              <a:t>א. לשכנע שחלום גדול שתוכנית של צעדים קטנים מלווה אותו הוא תנאי להישגים   ב. לתאר מחקרים על התפתחות המוח בגיל ההתבגרות   ג. להזהיר בני נוער מפני האכזבה שבחלומות גדולים</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השישית במבנה הטיעון?</a:t>
            </a:r>
          </a:p>
          <a:p>
            <a:pPr rtl="1" algn="r">
              <a:spcAft>
                <a:spcPts val="200"/>
              </a:spcAft>
            </a:pPr>
            <a:r>
              <a:rPr sz="1400" b="0" lang="he-IL">
                <a:solidFill>
                  <a:srgbClr val="6B6880"/>
                </a:solidFill>
                <a:latin typeface="Arial"/>
                <a:ea typeface="Arial"/>
                <a:cs typeface="Arial"/>
                <a:sym typeface="Arial"/>
              </a:rPr>
              <a:t>א. להוסיף נימוק שלישי התומך בטענה   ב. להציג טענת נגד, להודות בחלק ממנה ולהפריך אותה   ג. לסכם את המאמר ולהציע פתרון מעשי</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כיצד המטפורות ״ענן״, ״סולם״ ו״מדרגות״ תורמות ללכידות המאמר ולכוח השכנוע שלו. הביאו דוגמה מהפתיחה ודוגמה מהסיום.</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קִרְאוּ אֶת הַכּוֹתֶרֶת. מָה הַחֲלוֹם שֶׁלָּכֶם? כָּתְבוּ מִילָּה אַחַת אוֹ צִיְּירוּ.</a:t>
            </a:r>
          </a:p>
          <a:p>
            <a:pPr rtl="1" algn="r">
              <a:spcAft>
                <a:spcPts val="500"/>
              </a:spcAft>
            </a:pPr>
            <a:r>
              <a:rPr sz="1700" b="1" lang="he-IL">
                <a:solidFill>
                  <a:srgbClr val="6A3FC9"/>
                </a:solidFill>
                <a:latin typeface="Arial"/>
                <a:ea typeface="Arial"/>
                <a:cs typeface="Arial"/>
                <a:sym typeface="Arial"/>
              </a:rPr>
              <a:t>חֲלוֹם </a:t>
            </a:r>
            <a:r>
              <a:rPr sz="1500" b="0" lang="he-IL">
                <a:solidFill>
                  <a:srgbClr val="6B6880"/>
                </a:solidFill>
                <a:latin typeface="Arial"/>
                <a:ea typeface="Arial"/>
                <a:cs typeface="Arial"/>
                <a:sym typeface="Arial"/>
              </a:rPr>
              <a:t>– dream</a:t>
            </a:r>
          </a:p>
          <a:p>
            <a:pPr rtl="1" algn="r">
              <a:spcAft>
                <a:spcPts val="500"/>
              </a:spcAft>
            </a:pPr>
            <a:r>
              <a:rPr sz="1700" b="1" lang="he-IL">
                <a:solidFill>
                  <a:srgbClr val="6A3FC9"/>
                </a:solidFill>
                <a:latin typeface="Arial"/>
                <a:ea typeface="Arial"/>
                <a:cs typeface="Arial"/>
                <a:sym typeface="Arial"/>
              </a:rPr>
              <a:t>חוּג </a:t>
            </a:r>
            <a:r>
              <a:rPr sz="1500" b="0" lang="he-IL">
                <a:solidFill>
                  <a:srgbClr val="6B6880"/>
                </a:solidFill>
                <a:latin typeface="Arial"/>
                <a:ea typeface="Arial"/>
                <a:cs typeface="Arial"/>
                <a:sym typeface="Arial"/>
              </a:rPr>
              <a:t>– after-school club / class</a:t>
            </a:r>
          </a:p>
          <a:p>
            <a:pPr rtl="1" algn="r">
              <a:spcAft>
                <a:spcPts val="500"/>
              </a:spcAft>
            </a:pPr>
            <a:r>
              <a:rPr sz="1700" b="1" lang="he-IL">
                <a:solidFill>
                  <a:srgbClr val="6A3FC9"/>
                </a:solidFill>
                <a:latin typeface="Arial"/>
                <a:ea typeface="Arial"/>
                <a:cs typeface="Arial"/>
                <a:sym typeface="Arial"/>
              </a:rPr>
              <a:t>מְפַחֶדֶת </a:t>
            </a:r>
            <a:r>
              <a:rPr sz="1500" b="0" lang="he-IL">
                <a:solidFill>
                  <a:srgbClr val="6B6880"/>
                </a:solidFill>
                <a:latin typeface="Arial"/>
                <a:ea typeface="Arial"/>
                <a:cs typeface="Arial"/>
                <a:sym typeface="Arial"/>
              </a:rPr>
              <a:t>– is afraid (f.)</a:t>
            </a:r>
          </a:p>
          <a:p>
            <a:pPr rtl="1" algn="r">
              <a:spcAft>
                <a:spcPts val="500"/>
              </a:spcAft>
            </a:pPr>
            <a:r>
              <a:rPr sz="1700" b="1" lang="he-IL">
                <a:solidFill>
                  <a:srgbClr val="6A3FC9"/>
                </a:solidFill>
                <a:latin typeface="Arial"/>
                <a:ea typeface="Arial"/>
                <a:cs typeface="Arial"/>
                <a:sym typeface="Arial"/>
              </a:rPr>
              <a:t>מַזְמִינָה </a:t>
            </a:r>
            <a:r>
              <a:rPr sz="1500" b="0" lang="he-IL">
                <a:solidFill>
                  <a:srgbClr val="6B6880"/>
                </a:solidFill>
                <a:latin typeface="Arial"/>
                <a:ea typeface="Arial"/>
                <a:cs typeface="Arial"/>
                <a:sym typeface="Arial"/>
              </a:rPr>
              <a:t>– invites (f.)</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את/ה רוצה ללמוד לעשות? ספרו לחבר/ה.</a:t>
            </a:r>
          </a:p>
          <a:p>
            <a:pPr rtl="1" algn="r">
              <a:spcAft>
                <a:spcPts val="500"/>
              </a:spcAft>
            </a:pPr>
            <a:r>
              <a:rPr sz="1800" b="0" lang="he-IL">
                <a:solidFill>
                  <a:srgbClr val="2B2540"/>
                </a:solidFill>
                <a:latin typeface="Arial"/>
                <a:ea typeface="Arial"/>
                <a:cs typeface="Arial"/>
                <a:sym typeface="Arial"/>
              </a:rPr>
              <a:t>מה החלום של נוי?</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אופניים</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כדור</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ציור</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חולמים קדימה</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חלום אחד שלי הוא... המטרה הממוקדת שלו יכולה להיות... (מה, כמה ועד מתי).</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צעד קטן אחד שאני יכול/ה לעשות השבוע הוא... ומי שיכול/ה לעזור לי בו הוא/היא...</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משפט עם המילה "עוד": אני עוד לא..., אבל אני...</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חולמים קדימה</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9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חולמים קדימה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