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(5 דק׳): הקרינו את השאלה. חשבו לבד דקה, שתפו בזוגות, ושלושה תלמידים משתפים במליאה. אין תשובה נכונה – מטרת השאלה לעורר סקרנות ולחבר לנושא.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קוראים את המילים בקול. בקשו מהתלמידים לנחש את הפירוש לפני שחושפים (באתר: לחיצה על כרטיס). מומלץ להשאיר את השקופית מוקרנת בזמן הקריאה.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תזכורת לאסטרטגיית הקריאה. לפני שקוראים: מציצים בכותרת ובטבלה וקובעים מטרה. בזמן: מסמנים בעיפרון ועוצרים בתחנות. אחרי: מסכמים במשפט, מגיבים ומחברים לחיים.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קריאה (12–15 דק׳): הטקסט המלא והטבלה נמצאים בחוברת ובאתר. קוראים יחד את הפסקה הראשונה, עוצרים בתחנת העצירה, וממשיכים בקריאה עצמית או בזוגות. לכל רמה באתר ובחוברת יש טקסט משלה: סיפור ליסודי, טקסט טיעוני לחט״ע, טקסט בניקוד לעולים וטקסט קצר עם תמונות לחנ״מ.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🏊 פני המים – איתור מידע גלוי. תשובות: לפי הטבלה, באיזו תחנה מם מופיע גם בפרסומות? ← שיא | מה מקור המילה ״מם״, לפי הקטע? ← מילה יוונית שפירושה חיקוי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🤿 צלילה – הסקה ולשון. תשובות: המילה ״נשחק״ (בפסקה 4 ובטבלה) באה מהשורש ש־ח־ק. מה פירושה בהקשר של הקטע? ← התבלה ואיבד מכוחו. המשפט בטקסט: "מם שאף אחד לא משנה מת מהר…". בקשו לנמק: איך ידעתם?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🐠 המעמקים – חשיבה ביקורתית ויצירה. דנים במקרה בזוגות (3 דק׳), ואחר כך כל אחד/ת כותב/ת בחוברת. אין תשובה אחת נכונה – בודקים שיש נימוק ושימוש בטקסט.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"אמת או בדיון": קוראים כל משפט. מי שחושב/ת שנכון – קם/ה (או מרים/ה 👍), מי שלא – נשאר/ת לשבת (👎). אחר כך חושפים ומבקשים הוכחה מהטקסט. תשובות: ❌ לא נכון – המילה ״מם״ קשורה לאות מ׳ באלף־בית. | ✅ נכון – המונח ״מם״ נטבע עוד לפני הרשתות החברתיות. | ✅ נכון – לפי הקטע, רוב הממים בנויים משלושה חלקים. | ❌ לא נכון – בתחנת ״לידה״ כמעט כולם כבר מכירים את המם.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מיון: מחלקים את הכיתה לקבוצות לפי מספר הסלים. כל קבוצה "מגינה" על סל אחד ואוספת אליו פריטים. תשובות: רק שלושה חברים מבינים את הבדיחה ← 🌱 לידה והד | בכל יום מופיעות גרסאות חדשות ← 🌱 לידה והד | פרסומת לחטיף משתמשת בתבנית ← 🔥 שיא | גם ההורים שולחים את המם בקבוצת המשפחה ← 🔥 שיא | מישהו מגיב: ״זה כבר ישן״ ← 🍂 שחיקה וזיכרון | שנה אחרי, מישהו שואל: ״זוכרים את...?״ ← 🍂 שחיקה וזיכרון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מעגל שיחה (8 דק׳): כללי השיחה – מקשיבים עד הסוף, מדברים בגוף ראשון, מותר לא לשתף. באתר יש כפתור לשאלה אקראית. לתלמידים: פנו ליועצת, לנאמני החוסן המורים או לנאמני החוסן התלמידים.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כלי חוסן קצר (3–5 דק׳). זו תמיכה ולא טיפול: כל דאגה לגבי תלמיד/ה מעבירים ליועצת.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לחט״ע – הטקסט הטיעוני "בדיחה עם כתובת: על הומור, אחריות והקו הדק שביניהם" ושאלות בסגנון בגרות על מטרה, מבנה וקישוריות. תשובות: מהי מטרתו המרכזית של המאמר? ← לשכנע שמם נושא באחריות, ושיש לבחון אם צוחקים בו עם אדם או עליו | מה תפקידה של הפסקה החמישית במבנה הטיעון? ← הצגת טענת נגד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התאמות: לעולים – טקסט בניקוד, מילון עם תרגום לאנגלית ומשפטי פתיחה. לחנ״מ – טקסט קצר מאוד, כרטיסי תמונה וכפתורים גדולים. גרסאות מלאות לכל רמה בחוברת ובאתר.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כרטיס יציאה (3 דק׳): כל אחד/ת ממלא/ת את שלוש השורות בחוברת או על פתק. אוספים בדלת.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noar-beomek.sites.tab.bot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😂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צוחקים עם, לא על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1143000"/>
            <a:ext cx="6035040" cy="3392424"/>
          </a:xfrm>
          <a:prstGeom prst="roundRect">
            <a:avLst>
              <a:gd name="adj" fmla="val 5390"/>
            </a:avLst>
          </a:prstGeom>
          <a:solidFill>
            <a:srgbClr val="FFFFFF"/>
          </a:solidFill>
          <a:ln w="25400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memim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216152"/>
            <a:ext cx="5888736" cy="32918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3720" y="1097280"/>
            <a:ext cx="4937760" cy="9144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54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2011680"/>
            <a:ext cx="4937760" cy="14630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0"/>
              </a:spcAft>
            </a:pPr>
            <a:r>
              <a:rPr sz="4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צוחקים עם, לא על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3429000"/>
            <a:ext cx="4937760" cy="82296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ממים ברשת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86600" y="4297680"/>
            <a:ext cx="4754880" cy="457200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סוגת הטקסט: טקסט מידעי עם טבלה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800600"/>
            <a:ext cx="11155680" cy="566928"/>
          </a:xfrm>
          <a:prstGeom prst="roundRect">
            <a:avLst>
              <a:gd name="adj" fmla="val 4838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📽️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מצגת מלווה לחוברת · חט״ב וחט״ע · עם שקופית התאמה לעולים ולחנ״מ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5977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01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25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😂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צוחקים עם, לא על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שאלת פתיחה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2240280"/>
            <a:ext cx="7452360" cy="2377440"/>
          </a:xfrm>
          <a:prstGeom prst="roundRect">
            <a:avLst>
              <a:gd name="adj" fmla="val 9615"/>
            </a:avLst>
          </a:prstGeom>
          <a:solidFill>
            <a:srgbClr val="FFF0E3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60020" bIns="160020"/>
          <a:lstStyle/>
          <a:p>
            <a:pPr algn="ctr" rtl="1">
              <a:spcAft>
                <a:spcPts val="40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🤔</a:t>
            </a:r>
          </a:p>
          <a:p>
            <a:pPr rtl="1" algn="ctr">
              <a:spcAft>
                <a:spcPts val="400"/>
              </a:spcAft>
            </a:pPr>
            <a:r>
              <a:rPr sz="2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חשבו על בדיחה אחת שגרמה לכל הכיתה לצחוק יחד. מה הפך אותה למצחיקה בלי שאף אחד ייפגע? ומה לדעתכם קורה כשבדיחה ״מחליפה צד״ ופתאום יש מישהו אחד שלא צוחק?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404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חושבים לבד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0372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👥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בזוג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בכיתה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2240280"/>
            <a:ext cx="3429000" cy="3291840"/>
          </a:xfrm>
          <a:prstGeom prst="roundRect">
            <a:avLst>
              <a:gd name="adj" fmla="val 5555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היום נלמד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להסביר ממה בנוי מם (תבנית קבועה, כיתוב משתנה ותחושה משותפת) ולזהות את התחנות במחזור החיים של טרנד ברשת.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להבחין בין צחוק עם לבין צחוק על בעזרת מבחן ההיפוך ומבחן הבעלות, ולנמק עמדה בעל פה ובכתב.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לתרגל דרכי פעולה כשמם פוגע מגיע אלינו: לא לשתף, לתמוך במי שנפגע, לבקש מחיקה, לפנות למבוגר ולהתנצל באמת.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😂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צוחקים עם, לא על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📚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אוצר מילים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מילים חשובות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תבנית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צורה או מבנה קבוע שחוזר בכל הגרסאות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רמיקס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גרסה חדשה שנוצרת משינוי של משהו קיים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1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מחזור חיים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השלבים שעובר משהו מרגע שנולד ועד שנעלם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41364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נשחק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התבלה ואיבד מכוחו בגלל שימוש רב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28316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נדחסת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נלחצת למקום קטן מדי, כך שחלקים ממנה הולכים לאיבוד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😂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צוחקים עם, לא על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אסטרטגיית 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· בזמן · אחרי הקריאה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מציצים בכותרת ובטבלה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על מה הטקסט? מה כבר ידוע לי על הנושא?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קובעים מטרה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למה אני קורא/ת? למידע, להנאה, כדי לגבש דעה?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מזהים סוג טקסט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סיפור? כתבה? טור אישי? כל סוג נקרא אחרת.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בזמן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✏️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מסמנים בעיפרון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מילה לא מוכרת – עיגול. משפט חשוב – קו.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עוצרים בתחנות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אני מנחש/ת שיקרה?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מחפשים קשרים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סיבה ותוצאה, לפני ואחרי, טענה ונימוק.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  <a:r>
              <a:rPr sz="24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אחרי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מסכמים במשפט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הרעיון המרכזי – במילים שלי?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💭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מגיבים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מסכים/ה? לא מסכים/ה? למה?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🔄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מחברים לחיים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איפה פגשתי משהו דומה? מה אקח איתי?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😂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צוחקים עם, לא על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קוראים יחד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מסע של בדיחה: מאיפה מם מגיע ולאן הוא נעלם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778240" y="2194560"/>
            <a:ext cx="3017520" cy="420624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טקסט מידעי עם טבלה (חט״ב)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2743200"/>
            <a:ext cx="7909560" cy="251460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9050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160020" bIns="160020"/>
          <a:lstStyle/>
          <a:p>
            <a:pPr algn="r" rtl="1">
              <a:spcAft>
                <a:spcPts val="400"/>
              </a:spcAft>
            </a:pPr>
            <a:r>
              <a:rPr sz="21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❝</a:t>
            </a:r>
            <a:r>
              <a:rPr sz="21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מה זה בכלל מם. המילה ״מם״ נשמעת כמו האות מ׳, אבל אין לה קשר לאלף־בית. היא מתארת רעיון, כמו תמונה, סרטון קצר או משפט, שעובר מאדם לאדם ומשתנה מעט בכל פעם.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86200" y="5440680"/>
            <a:ext cx="7909560" cy="777240"/>
          </a:xfrm>
          <a:prstGeom prst="roundRect">
            <a:avLst>
              <a:gd name="adj" fmla="val 23529"/>
            </a:avLst>
          </a:prstGeom>
          <a:solidFill>
            <a:srgbClr val="FFE3E3"/>
          </a:solidFill>
          <a:ln w="15875">
            <a:solidFill>
              <a:srgbClr val="F3B5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C0392B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1800" b="1" lang="he-IL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 תחנת עצירה: 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תחנת עצירה: לפי מה שקראתם עד כאן, מה מחזיק מם בחיים? ולמה לדעתכם השתתפות ברמיקס גורמת לאנשים להרגיש שייכים? חשבו על דוגמה מהחיים שלכם, בלי לציין שמות של אנשים.</a:t>
            </a:r>
          </a:p>
        </p:txBody>
      </p:sp>
      <p:pic>
        <p:nvPicPr>
          <p:cNvPr id="19" name="Picture 18" descr="memim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743200"/>
            <a:ext cx="3017520" cy="16824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5800" y="4526280"/>
            <a:ext cx="3017520" cy="9144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הטקסט המלא בחוברת ובאתר. קוראים, מסמנים בעיפרון ועוצרים בתחנות.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😂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צוחקים עם, לא על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א׳ · פני המים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מאתרים מידע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בואו נצא למסע של מם ונאסוף מידע מתוך הכתבה והטבלה.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לפי הטבלה, באיזו תחנה מם מופיע גם בפרסומות?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לידה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שיא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שחיקה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66344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מה מקור המילה ״מם״, לפי הקטע?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292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מילה יוונית שפירושה חיקוי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95799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האות מ׳ באלף־בית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שם של אפליקציה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😂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צוחקים עם, לא על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ב׳ · צלילה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מבינים מה מסתתר בין השורות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עכשיו נצלול עמוק יותר: נסיק מסקנות, נקשר בין חלקי הטקסט ונבחן את השפה.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🔤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המילה ״נשחק״ (בפסקה 4 ובטבלה) באה מהשורש ש־ח־ק. מה פירושה בהקשר של הקטע?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התבלה ואיבד מכוחו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שיחק במשחק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צחק בקול רם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11109960" cy="1417320"/>
          </a:xfrm>
          <a:prstGeom prst="roundRect">
            <a:avLst>
              <a:gd name="adj" fmla="val 12903"/>
            </a:avLst>
          </a:prstGeom>
          <a:solidFill>
            <a:srgbClr val="FFF6CC"/>
          </a:solidFill>
          <a:ln w="15875">
            <a:solidFill>
              <a:srgbClr val="F2DE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🖍️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מצאו בטקסט את המשפט שמסביר מה קורה למם שאין לו רמיקסים.</a:t>
            </a:r>
          </a:p>
          <a:p>
            <a:pPr rtl="1" algn="r">
              <a:spcAft>
                <a:spcPts val="4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העתיקו את המשפט, וכתבו במילים שלכם: איך ידעתם?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😂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צוחקים עם, לא על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ג׳ · המעמקים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חושבים, מביעים עמדה ויוצרים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במעמקים תביעו דעה, תיצרו ותחברו את הנושא לחיים שלכם ברשת.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971800"/>
            <a:ext cx="5440680" cy="3200400"/>
          </a:xfrm>
          <a:prstGeom prst="roundRect">
            <a:avLst>
              <a:gd name="adj" fmla="val 5714"/>
            </a:avLst>
          </a:prstGeom>
          <a:solidFill>
            <a:srgbClr val="E7F1FF"/>
          </a:solidFill>
          <a:ln w="15875">
            <a:solidFill>
              <a:srgbClr val="C5DA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1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מקרה: רמיקס על חשבון מישהו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בקבוצת השכבה מתפשט מם חדש: תמונה של תלמיד מהשכבה עם כיתוב מעליב. כל יום מופיעים רמיקסים חדשים, ויואב מרגיש שאם לא יוסיף גרסה משלו, יישאר בחוץ.</a:t>
            </a:r>
          </a:p>
          <a:p>
            <a:pPr rtl="1" algn="r">
              <a:spcAft>
                <a:spcPts val="8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אילו שאלות מהטקסט יואב יכול לשאול את עצמו? מה הוא יכול לעשות במקום להשתתף?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971800"/>
            <a:ext cx="5486400" cy="32004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9050">
            <a:solidFill>
              <a:srgbClr val="C5C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2E3A75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2100" b="1" lang="he-IL">
                <a:solidFill>
                  <a:srgbClr val="2E3A75"/>
                </a:solidFill>
                <a:latin typeface="Arial"/>
                <a:ea typeface="Arial"/>
                <a:cs typeface="Arial"/>
                <a:sym typeface="Arial"/>
              </a:rPr>
              <a:t> כתיבה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האם כדאי להצטרף לכל טרנד ברשת? כתבו פסקת טיעון (6–8 שורות): הציגו עמדה ושני נימוקים, השתמשו במושג אחד לפחות מהטבלה (למשל שיא או שחיקה), וסיימו במשפט שמסביר מה עוזר לכם לבחור. אפשר להיעזר בשלב ״קדימה״ של עש״ן ד״ק: איזה צעד קטן תבחרו בפעם הבאה שטרנד חדש יגיע אליכם?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😂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צוחקים עם, לא על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🎲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אמת או בדיון?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קמים ·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יושבים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83080" y="2286000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המילה ״מם״ קשורה לאות מ׳ באלף־בית.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286000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83080" y="3273552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המונח ״מם״ נטבע עוד לפני הרשתות החברתיות.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273552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83080" y="4261104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3. לפי הקטע, רוב הממים בנויים משלושה חלקים.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61104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83080" y="5248656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4. בתחנת ״לידה״ כמעט כולם כבר מכירים את המם.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5248656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😂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צוחקים עם, לא על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 מיון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מיינו כל סימן לתחנה המתאימה במחזור החיים של מם.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02168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רק שלושה חברים מבינים את הבדיחה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43984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בכל יום מופיעות גרסאות חדשות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פרסומת לחטיף משתמשת בתבנית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02168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גם ההורים שולחים את המם בקבוצת המשפחה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43984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מישהו מגיב: ״זה כבר ישן״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799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שנה אחרי, מישהו שואל: ״זוכרים את...?״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44840" y="3666744"/>
            <a:ext cx="3550920" cy="2551175"/>
          </a:xfrm>
          <a:prstGeom prst="roundRect">
            <a:avLst>
              <a:gd name="adj" fmla="val 7168"/>
            </a:avLst>
          </a:prstGeom>
          <a:solidFill>
            <a:srgbClr val="E6F7E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🌱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לידה והד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65320" y="3666744"/>
            <a:ext cx="3550920" cy="2551175"/>
          </a:xfrm>
          <a:prstGeom prst="roundRect">
            <a:avLst>
              <a:gd name="adj" fmla="val 7168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🔥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שיא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5800" y="3666744"/>
            <a:ext cx="3550920" cy="2551175"/>
          </a:xfrm>
          <a:prstGeom prst="roundRect">
            <a:avLst>
              <a:gd name="adj" fmla="val 7168"/>
            </a:avLst>
          </a:prstGeom>
          <a:solidFill>
            <a:srgbClr val="E7F1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🍂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שחיקה וזיכרון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😂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צוחקים עם, לא על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מעגל שיחה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מדברים על זה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24028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ההבדל בין מם שגורם לכולנו להרגיש ״זה בדיוק אני״ לבין מם שגורם לאדם אחד להרגיש ״כולם נגדי״?</a:t>
            </a:r>
          </a:p>
        </p:txBody>
      </p:sp>
      <p:sp>
        <p:nvSpPr>
          <p:cNvPr id="17" name="Oval 16"/>
          <p:cNvSpPr/>
          <p:nvPr/>
        </p:nvSpPr>
        <p:spPr>
          <a:xfrm>
            <a:off x="11064240" y="2331720"/>
            <a:ext cx="749808" cy="749808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33756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האם מי שרק שיתף מם פוגע אחראי כמו מי שיצר אותו? נמקו.</a:t>
            </a:r>
          </a:p>
        </p:txBody>
      </p:sp>
      <p:sp>
        <p:nvSpPr>
          <p:cNvPr id="19" name="Oval 18"/>
          <p:cNvSpPr/>
          <p:nvPr/>
        </p:nvSpPr>
        <p:spPr>
          <a:xfrm>
            <a:off x="11064240" y="3429000"/>
            <a:ext cx="749808" cy="749808"/>
          </a:xfrm>
          <a:prstGeom prst="ellipse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43484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האם יש מם שמצחיק גם את האדם שמופיע בו? מה הופך אותו לכזה?</a:t>
            </a:r>
          </a:p>
        </p:txBody>
      </p:sp>
      <p:sp>
        <p:nvSpPr>
          <p:cNvPr id="21" name="Oval 20"/>
          <p:cNvSpPr/>
          <p:nvPr/>
        </p:nvSpPr>
        <p:spPr>
          <a:xfrm>
            <a:off x="11064240" y="4526279"/>
            <a:ext cx="749808" cy="749808"/>
          </a:xfrm>
          <a:prstGeom prst="ellipse">
            <a:avLst/>
          </a:prstGeom>
          <a:solidFill>
            <a:srgbClr val="E98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623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👂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מקשיבים עד הסוף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🙋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מדברים בגוף ראשון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מותר לא לשתף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😂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צוחקים עם, לא על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כלי חוסן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מעש״ה – ארבעה צעדים לעזור למי שלידנו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21140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🤲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מחויבות – "אני כאן איתך"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59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עידוד לפעולה – משימה קטנה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97580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שאלות שמפעילות חשיבה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799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הבניית רצף – מה קרה ומה עכשיו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114800"/>
            <a:ext cx="11109960" cy="210312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משימה</a:t>
            </a:r>
          </a:p>
          <a:p>
            <a:pPr rtl="1" algn="r">
              <a:spcAft>
                <a:spcPts val="6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מם פוגע הגיע לחבר/ה? עוזרים עם מעש״ה: מחויבות ("אני כאן איתך"), עידוד לפעולה (לא משתפים, מבקשים למחוק ומספרים למבוגר/ת), שאלות ("מה קרה? מה עוזר לך?") והבניית רצף – מה קרה, מה עכשיו ומה הלאה.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😂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צוחקים עם, לא על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🎓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לחט״ע · בסגנון בגרות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מטרה, מבנה וקישוריות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1051560"/>
          </a:xfrm>
          <a:prstGeom prst="roundRect">
            <a:avLst>
              <a:gd name="adj" fmla="val 1739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מתוך הטקסט הטיעוני (חט״ע):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„טענתי היא שמם איננו ״רק בדיחה״. מם הוא מעשה: בחירה לשתף, להפיץ ולהדביק תווית. לכן הוא נושא באחריות כמו כל מעשה אחר. הומור ברשת הוא כוח עצום של חיבור, אולם כאשר מחיר הצחוק נופל על אדם מסוים שלא בחר…“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83280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מהי מטרתו המרכזית של המאמר?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לתאר כיצד נוצרים ממים ברשת   ב. לשכנע שמם נושא באחריות, ושיש לבחון אם צוחקים בו עם אדם או עליו   ג. להוכיח שהומור ברשת מזיק תמיד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407408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מה תפקידה של הפסקה החמישית במבנה הטיעון?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הצגת טענת נגד   ב. הצגת הטענה המרכזית   ג. סיכום ומסקנה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468112"/>
            <a:ext cx="11109960" cy="777240"/>
          </a:xfrm>
          <a:prstGeom prst="roundRect">
            <a:avLst>
              <a:gd name="adj" fmla="val 23529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15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שאלה פתוחה: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מדוע בחר/ה הכותב/ת להציג את טענת הנגד ולהתייחס אליה ״ברצינות״ לפני שהפריך/ה אותה? הסבירו כיצד בחירה זו משרתת את מטרת המאמר.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😂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צוחקים עם, לא על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🌱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התאמות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לעולים ולחנ״מ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🟢</a:t>
            </a:r>
            <a:r>
              <a:rPr sz="20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עולים – עברית בניקוד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קָרָה לָכֶם שֶׁכּוּלָּם צָחֲקוּ וְאַתֶּם לֹא הֵבַנְתֶּם אֶת הַבְּדִיחָה? מָה הִרְגַּשְׁתֶּם?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עוֹלָה חֲדָשָׁה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new immigrant (girl)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מִמַּיִם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memes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מִשְׂחַק מִילִּים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wordplay, pun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מַסְבִּיר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explains</a:t>
            </a:r>
          </a:p>
          <a:p>
            <a:pPr rtl="1" algn="r">
              <a:spcAft>
                <a:spcPts val="500"/>
              </a:spcAft>
            </a:pPr>
            <a:r>
              <a:rPr sz="1400" b="0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400" b="0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מחסן מילים + משפטי פתיחה בחוברת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חנ״מ – תמונות וכפתורים גדולים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😂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מה מצחיק אתכם? ציירו או אמרו.</a:t>
            </a:r>
          </a:p>
          <a:p>
            <a:pPr rtl="1" algn="r">
              <a:spcAft>
                <a:spcPts val="5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יש בתמונה המצחיקה?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🐶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כלב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5176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🐱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חתול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🐟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דג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😂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צוחקים עם, לא על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🎟️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כרטיס יציאה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שיוצאים...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63040" y="2194560"/>
            <a:ext cx="9601200" cy="402336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31750">
            <a:solidFill>
              <a:srgbClr val="9B7BEA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😂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כרטיס יציאה · צוחקים עם, לא על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83464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השלימו: לפני שאני משתף/ת מם, אני שואל/ת את עצמי...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1680" y="352044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28800" y="388620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כתבו משפט אחד שהייתם אומרים לחבר/ה שנפגע/ה ממם (היעזרו במעש״ה).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11680" y="457200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28800" y="493776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באיזו תחנה במחזור החיים נמצא הטרנד האחרון שראיתם? איך זיהיתם?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11680" y="562356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😂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צוחקים עם, לא על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💜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תודה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נתראה בצלילה הבאה!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</a:p>
        </p:txBody>
      </p:sp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447" y="2331720"/>
            <a:ext cx="1828800" cy="1828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4297680"/>
            <a:ext cx="9418320" cy="5486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8920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לצלול פנימה · 13 נושאים מעולם הנוער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53492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האתר והחוברות: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noar-beomek.sites.tab.bot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צוחקים עם, לא על – מצגת מלווה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