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notesMaster" Target="notesMasters/notesMaster1.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פתיחה (5 דק׳): הקרינו את השאלה. חשבו לבד דקה, שתפו בזוגות, ושלושה תלמידים משתפים במליאה. אין תשובה נכונה – מטרת השאלה לעורר סקרנות ולחבר לנושא.</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קוראים את המילים בקול. בקשו מהתלמידים לנחש את הפירוש לפני שחושפים (באתר: לחיצה על כרטיס). מומלץ להשאיר את השקופית מוקרנת בזמן הקריאה.</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תזכורת לאסטרטגיית הקריאה. לפני שקוראים: מציצים בכותרת ובטבלה וקובעים מטרה. בזמן: מסמנים בעיפרון ועוצרים בתחנות. אחרי: מסכמים במשפט, מגיבים ומחברים לחיים.</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קריאה (12–15 דק׳): הטקסט המלא והטבלה נמצאים בחוברת ובאתר. קוראים יחד את הפסקה הראשונה, עוצרים בתחנת העצירה, וממשיכים בקריאה עצמית או בזוגות. לכל רמה באתר ובחוברת יש טקסט משלה: סיפור ליסודי, טקסט טיעוני לחט״ע, טקסט בניקוד לעולים וטקסט קצר עם תמונות לחנ״מ.</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פני המים – איתור מידע גלוי. תשובות: מהי המשמעות הכפולה של המילה ״שיר״ בעברית, לפי הטקסט? ← שיר מושר עם מנגינה ושיר ספרותי לקריאה | לפי הטבלה, באיזה כלי ״המילה הראשונה מזמינה את המילה שמתחרזת איתה״? ← חריזה</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צלילה – הסקה ולשון. תשובות: מה השורש של המילה ״זיכרון״, ואיזו מילה נוספת מאותו שורש מופיעה בפסקה 5? ← ז־כ־ר, ״נזכרים״. המשפט בטקסט: "שדברים שעוררו בנו רגש נזכרים טוב יותר…". בקשו לנמק: איך ידעתם?</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 המעמקים – חשיבה ביקורתית ויצירה. דנים במקרה בזוגות (3 דק׳), ואחר כך כל אחד/ת כותב/ת בחוברת. אין תשובה אחת נכונה – בודקים שיש נימוק ושימוש בטקסט.</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"אמת או בדיון": קוראים כל משפט. מי שחושב/ת שנכון – קם/ה (או מרים/ה 👍), מי שלא – נשאר/ת לשבת (👎). אחר כך חושפים ומבקשים הוכחה מהטקסט. תשובות: ✅ נכון – לתופעה של שיר שמתנגן בראש שוב ושוב קוראים ״תולעת אוזן״. | ❌ לא נכון – לפי הטקסט, שירים נכנסים לזיכרון בקושי רב יותר מטקסטים אחרים. | ✅ נכון – פזמון הוא קבוצת שורות שחוזרת אחרי כל בית. | ❌ לא נכון – לפי הטקסט, בעבר רוב הסיפורים והמסורות עברו רק בספרים כתובים.</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משחק מיון: מחלקים את הכיתה לקבוצות לפי מספר הסלים. כל קבוצה "מגינה" על סל אחד ואוספת אליו פריטים. תשובות: חריזה ← 🔊 צליל ומבנה | מקצב קבוע ← 🔊 צליל ומבנה | פזמון שחוזר ← 🔊 צליל ומבנה | דימוי כמו ״שמש של חורף״ ← 🖼️ תמונה ומשמעות | דובר שמספר סיפור ← 🖼️ תמונה ומשמעות | שיר מחתונה במשפחה שמחזיר אותנו לרגע ← 💛 רגש וזיכרון</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מעגל שיחה (8 דק׳): כללי השיחה – מקשיבים עד הסוף, מדברים בגוף ראשון, מותר לא לשתף. באתר יש כפתור לשאלה אקראית.</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כלי חוסן קצר (3–5 דק׳). זו תמיכה ולא טיפול: כל דאגה לגבי תלמיד/ה מעבירים ליועצת.</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לחט״ע – הטקסט הטיעוני "גם השירים של היום יספרו עלינו" ושאלות בסגנון בגרות על מטרה, מבנה וקישוריות. תשובות: מהי מטרתו המרכזית של המאמר? ← לשכנע שהשירים של היום ראויים לקריאה קשובה כטקסטים | מה תפקידה של הפסקה הראשונה במאמר? ← לפתוח בתמונה מוחשית ומעוררת עניין שמובילה אל הנושא</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התאמות: לעולים – טקסט בניקוד, מילון עם תרגום לאנגלית ומשפטי פתיחה. לחנ״מ – טקסט קצר מאוד, כרטיסי תמונה וכפתורים גדולים. גרסאות מלאות לכל רמה בחוברת ובאתר.</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rtl="1" algn="r"/>
            <a:r>
              <a:t>כרטיס יציאה (3 דק׳): כל אחד/ת ממלא/ת את שלוש השורות בחוברת או על פתק. אוספים בדלת.</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image" Target="../media/image2.jpg"/><Relationship Id="rId4"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hyperlink" Target="https://noar-beomek.sites.tab.bot/" TargetMode="Externa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שירים שמספרים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3" name="Oval 12"/>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a:t>
            </a:r>
          </a:p>
        </p:txBody>
      </p:sp>
      <p:sp>
        <p:nvSpPr>
          <p:cNvPr id="14" name="Rounded Rectangle 13"/>
          <p:cNvSpPr/>
          <p:nvPr/>
        </p:nvSpPr>
        <p:spPr>
          <a:xfrm>
            <a:off x="658368" y="1143000"/>
            <a:ext cx="6035040" cy="3392424"/>
          </a:xfrm>
          <a:prstGeom prst="roundRect">
            <a:avLst>
              <a:gd name="adj" fmla="val 5390"/>
            </a:avLst>
          </a:prstGeom>
          <a:solidFill>
            <a:srgbClr val="FFFFFF"/>
          </a:solidFill>
          <a:ln w="25400">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15" name="Picture 14" descr="shir-pptx.jpg"/>
          <p:cNvPicPr>
            <a:picLocks noChangeAspect="1"/>
          </p:cNvPicPr>
          <p:nvPr/>
        </p:nvPicPr>
        <p:blipFill>
          <a:blip r:embed="rId3"/>
          <a:stretch>
            <a:fillRect/>
          </a:stretch>
        </p:blipFill>
        <p:spPr>
          <a:xfrm>
            <a:off x="731520" y="1216152"/>
            <a:ext cx="5888736" cy="3291840"/>
          </a:xfrm>
          <a:prstGeom prst="rect">
            <a:avLst/>
          </a:prstGeom>
        </p:spPr>
      </p:pic>
      <p:sp>
        <p:nvSpPr>
          <p:cNvPr id="16" name="TextBox 15"/>
          <p:cNvSpPr txBox="1"/>
          <p:nvPr/>
        </p:nvSpPr>
        <p:spPr>
          <a:xfrm>
            <a:off x="6903720" y="1097280"/>
            <a:ext cx="4937760" cy="914400"/>
          </a:xfrm>
          <a:prstGeom prst="rect">
            <a:avLst/>
          </a:prstGeom>
          <a:noFill/>
        </p:spPr>
        <p:txBody>
          <a:bodyPr wrap="square" lIns="45720" rIns="45720" tIns="32003" bIns="32003" anchor="ctr">
            <a:spAutoFit/>
          </a:bodyPr>
          <a:lstStyle/>
          <a:p>
            <a:pPr rtl="1" algn="r">
              <a:spcAft>
                <a:spcPts val="400"/>
              </a:spcAft>
            </a:pPr>
            <a:r>
              <a:rPr sz="5400" b="0" lang="he-IL">
                <a:solidFill>
                  <a:srgbClr val="2B2540"/>
                </a:solidFill>
                <a:latin typeface="Segoe UI Emoji"/>
                <a:ea typeface="Segoe UI Emoji"/>
                <a:cs typeface="Segoe UI Emoji"/>
                <a:sym typeface="Segoe UI Emoji"/>
              </a:rPr>
              <a:t>🎵</a:t>
            </a:r>
          </a:p>
        </p:txBody>
      </p:sp>
      <p:sp>
        <p:nvSpPr>
          <p:cNvPr id="17" name="TextBox 16"/>
          <p:cNvSpPr txBox="1"/>
          <p:nvPr/>
        </p:nvSpPr>
        <p:spPr>
          <a:xfrm>
            <a:off x="6903720" y="2011680"/>
            <a:ext cx="4937760" cy="1463040"/>
          </a:xfrm>
          <a:prstGeom prst="rect">
            <a:avLst/>
          </a:prstGeom>
          <a:noFill/>
        </p:spPr>
        <p:txBody>
          <a:bodyPr wrap="square" lIns="45720" rIns="45720" tIns="32003" bIns="32003" anchor="t">
            <a:spAutoFit/>
          </a:bodyPr>
          <a:lstStyle/>
          <a:p>
            <a:pPr rtl="1" algn="r">
              <a:spcAft>
                <a:spcPts val="0"/>
              </a:spcAft>
            </a:pPr>
            <a:r>
              <a:rPr sz="4000" b="1" lang="he-IL">
                <a:solidFill>
                  <a:srgbClr val="6A3FC9"/>
                </a:solidFill>
                <a:latin typeface="Arial"/>
                <a:ea typeface="Arial"/>
                <a:cs typeface="Arial"/>
                <a:sym typeface="Arial"/>
              </a:rPr>
              <a:t>שירים שמספרים</a:t>
            </a:r>
          </a:p>
        </p:txBody>
      </p:sp>
      <p:sp>
        <p:nvSpPr>
          <p:cNvPr id="18" name="TextBox 17"/>
          <p:cNvSpPr txBox="1"/>
          <p:nvPr/>
        </p:nvSpPr>
        <p:spPr>
          <a:xfrm>
            <a:off x="6903720" y="3429000"/>
            <a:ext cx="4937760" cy="822960"/>
          </a:xfrm>
          <a:prstGeom prst="rect">
            <a:avLst/>
          </a:prstGeom>
          <a:noFill/>
        </p:spPr>
        <p:txBody>
          <a:bodyPr wrap="square" lIns="45720" rIns="45720" tIns="32003" bIns="32003" anchor="t">
            <a:spAutoFit/>
          </a:bodyPr>
          <a:lstStyle/>
          <a:p>
            <a:pPr rtl="1" algn="r">
              <a:spcAft>
                <a:spcPts val="400"/>
              </a:spcAft>
            </a:pPr>
            <a:r>
              <a:rPr sz="2200" b="0" lang="he-IL">
                <a:solidFill>
                  <a:srgbClr val="2B2540"/>
                </a:solidFill>
                <a:latin typeface="Arial"/>
                <a:ea typeface="Arial"/>
                <a:cs typeface="Arial"/>
                <a:sym typeface="Arial"/>
              </a:rPr>
              <a:t>מוזיקה, סיפור ותקופה</a:t>
            </a:r>
          </a:p>
        </p:txBody>
      </p:sp>
      <p:sp>
        <p:nvSpPr>
          <p:cNvPr id="19" name="Rounded Rectangle 18"/>
          <p:cNvSpPr/>
          <p:nvPr/>
        </p:nvSpPr>
        <p:spPr>
          <a:xfrm>
            <a:off x="7086600" y="4297680"/>
            <a:ext cx="4754880" cy="457200"/>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600" b="1" lang="he-IL">
                <a:solidFill>
                  <a:srgbClr val="3BAF7E"/>
                </a:solidFill>
                <a:latin typeface="Arial"/>
                <a:ea typeface="Arial"/>
                <a:cs typeface="Arial"/>
                <a:sym typeface="Arial"/>
              </a:rPr>
              <a:t>סוגת הטקסט: טקסט מידעי עם טבלה</a:t>
            </a:r>
          </a:p>
        </p:txBody>
      </p:sp>
      <p:sp>
        <p:nvSpPr>
          <p:cNvPr id="20" name="Rounded Rectangle 19"/>
          <p:cNvSpPr/>
          <p:nvPr/>
        </p:nvSpPr>
        <p:spPr>
          <a:xfrm>
            <a:off x="658368" y="4800600"/>
            <a:ext cx="11155680" cy="566928"/>
          </a:xfrm>
          <a:prstGeom prst="roundRect">
            <a:avLst>
              <a:gd name="adj" fmla="val 4838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מצגת מלווה לחוברת · חט״ב וחט״ע · עם שקופית התאמה לעולים ולחנ״מ</a:t>
            </a:r>
          </a:p>
        </p:txBody>
      </p:sp>
      <p:sp>
        <p:nvSpPr>
          <p:cNvPr id="21" name="Rounded Rectangle 20"/>
          <p:cNvSpPr/>
          <p:nvPr/>
        </p:nvSpPr>
        <p:spPr>
          <a:xfrm>
            <a:off x="8259775" y="5532120"/>
            <a:ext cx="3566160" cy="566928"/>
          </a:xfrm>
          <a:prstGeom prst="roundRect">
            <a:avLst>
              <a:gd name="adj" fmla="val 48387"/>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a:t>
            </a:r>
          </a:p>
        </p:txBody>
      </p:sp>
      <p:sp>
        <p:nvSpPr>
          <p:cNvPr id="22" name="Rounded Rectangle 21"/>
          <p:cNvSpPr/>
          <p:nvPr/>
        </p:nvSpPr>
        <p:spPr>
          <a:xfrm>
            <a:off x="4465015" y="5532120"/>
            <a:ext cx="3566160" cy="566928"/>
          </a:xfrm>
          <a:prstGeom prst="roundRect">
            <a:avLst>
              <a:gd name="adj" fmla="val 48387"/>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a:t>
            </a:r>
          </a:p>
        </p:txBody>
      </p:sp>
      <p:sp>
        <p:nvSpPr>
          <p:cNvPr id="23" name="Rounded Rectangle 22"/>
          <p:cNvSpPr/>
          <p:nvPr/>
        </p:nvSpPr>
        <p:spPr>
          <a:xfrm>
            <a:off x="670255" y="5532120"/>
            <a:ext cx="3566160" cy="566928"/>
          </a:xfrm>
          <a:prstGeom prst="roundRect">
            <a:avLst>
              <a:gd name="adj" fmla="val 48387"/>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שירים שמספרים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לפני הקריאה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שאלת פתיחה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2</a:t>
            </a:r>
          </a:p>
        </p:txBody>
      </p:sp>
      <p:sp>
        <p:nvSpPr>
          <p:cNvPr id="16" name="Rounded Rectangle 15"/>
          <p:cNvSpPr/>
          <p:nvPr/>
        </p:nvSpPr>
        <p:spPr>
          <a:xfrm>
            <a:off x="4343400" y="2240280"/>
            <a:ext cx="7452360" cy="2377440"/>
          </a:xfrm>
          <a:prstGeom prst="roundRect">
            <a:avLst>
              <a:gd name="adj" fmla="val 9615"/>
            </a:avLst>
          </a:prstGeom>
          <a:solidFill>
            <a:srgbClr val="FFF0E3"/>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228600" rIns="228600" tIns="160020" bIns="160020"/>
          <a:lstStyle/>
          <a:p>
            <a:pPr algn="ctr" rtl="1">
              <a:spcAft>
                <a:spcPts val="400"/>
              </a:spcAft>
            </a:pPr>
            <a:r>
              <a:rPr sz="3600" b="0" lang="he-IL">
                <a:solidFill>
                  <a:srgbClr val="2B2540"/>
                </a:solidFill>
                <a:latin typeface="Segoe UI Emoji"/>
                <a:ea typeface="Segoe UI Emoji"/>
                <a:cs typeface="Segoe UI Emoji"/>
                <a:sym typeface="Segoe UI Emoji"/>
              </a:rPr>
              <a:t>🤔</a:t>
            </a:r>
          </a:p>
          <a:p>
            <a:pPr rtl="1" algn="ctr">
              <a:spcAft>
                <a:spcPts val="400"/>
              </a:spcAft>
            </a:pPr>
            <a:r>
              <a:rPr sz="2800" b="1" lang="he-IL">
                <a:solidFill>
                  <a:srgbClr val="2B2540"/>
                </a:solidFill>
                <a:latin typeface="Arial"/>
                <a:ea typeface="Arial"/>
                <a:cs typeface="Arial"/>
                <a:sym typeface="Arial"/>
              </a:rPr>
              <a:t>חשבו על שיר אחד שמחזיר אתכם למקום, לאדם או לרגע מסוים. אל תאמרו את שמו. ספרו רק מה הוא מזכיר לכם, ולמה דווקא הוא נשאר איתכם.</a:t>
            </a:r>
          </a:p>
        </p:txBody>
      </p:sp>
      <p:sp>
        <p:nvSpPr>
          <p:cNvPr id="17" name="Rounded Rectangle 16"/>
          <p:cNvSpPr/>
          <p:nvPr/>
        </p:nvSpPr>
        <p:spPr>
          <a:xfrm>
            <a:off x="946404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חושבים לבד</a:t>
            </a:r>
          </a:p>
        </p:txBody>
      </p:sp>
      <p:sp>
        <p:nvSpPr>
          <p:cNvPr id="18" name="Rounded Rectangle 17"/>
          <p:cNvSpPr/>
          <p:nvPr/>
        </p:nvSpPr>
        <p:spPr>
          <a:xfrm>
            <a:off x="690372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בזוג</a:t>
            </a:r>
          </a:p>
        </p:txBody>
      </p:sp>
      <p:sp>
        <p:nvSpPr>
          <p:cNvPr id="19" name="Rounded Rectangle 18"/>
          <p:cNvSpPr/>
          <p:nvPr/>
        </p:nvSpPr>
        <p:spPr>
          <a:xfrm>
            <a:off x="4343400" y="4892040"/>
            <a:ext cx="2331720" cy="640080"/>
          </a:xfrm>
          <a:prstGeom prst="roundRect">
            <a:avLst>
              <a:gd name="adj" fmla="val 42857"/>
            </a:avLst>
          </a:prstGeom>
          <a:solidFill>
            <a:srgbClr val="FFFFFF"/>
          </a:solidFill>
          <a:ln w="15875">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700" b="1" lang="he-IL">
                <a:solidFill>
                  <a:srgbClr val="E9853C"/>
                </a:solidFill>
                <a:latin typeface="Segoe UI Emoji"/>
                <a:ea typeface="Segoe UI Emoji"/>
                <a:cs typeface="Segoe UI Emoji"/>
                <a:sym typeface="Segoe UI Emoji"/>
              </a:rPr>
              <a:t>🗣️</a:t>
            </a:r>
            <a:r>
              <a:rPr sz="1700" b="1" lang="he-IL">
                <a:solidFill>
                  <a:srgbClr val="E9853C"/>
                </a:solidFill>
                <a:latin typeface="Arial"/>
                <a:ea typeface="Arial"/>
                <a:cs typeface="Arial"/>
                <a:sym typeface="Arial"/>
              </a:rPr>
              <a:t> משתפים בכיתה</a:t>
            </a:r>
          </a:p>
        </p:txBody>
      </p:sp>
      <p:sp>
        <p:nvSpPr>
          <p:cNvPr id="20" name="Rounded Rectangle 19"/>
          <p:cNvSpPr/>
          <p:nvPr/>
        </p:nvSpPr>
        <p:spPr>
          <a:xfrm>
            <a:off x="685800" y="2240280"/>
            <a:ext cx="3429000" cy="3291840"/>
          </a:xfrm>
          <a:prstGeom prst="roundRect">
            <a:avLst>
              <a:gd name="adj" fmla="val 5555"/>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היום נלמד</a:t>
            </a:r>
          </a:p>
          <a:p>
            <a:pPr rtl="1" algn="r">
              <a:spcAft>
                <a:spcPts val="600"/>
              </a:spcAft>
            </a:pPr>
            <a:r>
              <a:rPr sz="1500" b="0" lang="he-IL">
                <a:solidFill>
                  <a:srgbClr val="2B2540"/>
                </a:solidFill>
                <a:latin typeface="Arial"/>
                <a:ea typeface="Arial"/>
                <a:cs typeface="Arial"/>
                <a:sym typeface="Arial"/>
              </a:rPr>
              <a:t>• לזהות בשיר כלים ספרותיים (דובר, חריזה, מקצב, חזרה ופזמון, דימוי) ולהסביר את תפקידם ביצירת משמעות ובזכירה.</a:t>
            </a:r>
          </a:p>
          <a:p>
            <a:pPr rtl="1" algn="r">
              <a:spcAft>
                <a:spcPts val="600"/>
              </a:spcAft>
            </a:pPr>
            <a:r>
              <a:rPr sz="1500" b="0" lang="he-IL">
                <a:solidFill>
                  <a:srgbClr val="2B2540"/>
                </a:solidFill>
                <a:latin typeface="Arial"/>
                <a:ea typeface="Arial"/>
                <a:cs typeface="Arial"/>
                <a:sym typeface="Arial"/>
              </a:rPr>
              <a:t>• להסביר כיצד שיר משמש זיכרון אישי ומשפחתי, וכיצד הוא משקף מקום, תקופה, טכנולוגיה ורגשות.</a:t>
            </a:r>
          </a:p>
          <a:p>
            <a:pPr rtl="1" algn="r">
              <a:spcAft>
                <a:spcPts val="600"/>
              </a:spcAft>
            </a:pPr>
            <a:r>
              <a:rPr sz="1500" b="0" lang="he-IL">
                <a:solidFill>
                  <a:srgbClr val="2B2540"/>
                </a:solidFill>
                <a:latin typeface="Arial"/>
                <a:ea typeface="Arial"/>
                <a:cs typeface="Arial"/>
                <a:sym typeface="Arial"/>
              </a:rPr>
              <a:t>• לנסח עמדה מנומקת על ערכם של שירים כטקסטים, ולכתוב שורה או בית מקוריים משלהם.</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שירים שמספרים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אוצר מילים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מילים חשובות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3</a:t>
            </a:r>
          </a:p>
        </p:txBody>
      </p:sp>
      <p:sp>
        <p:nvSpPr>
          <p:cNvPr id="16" name="Rounded Rectangle 15"/>
          <p:cNvSpPr/>
          <p:nvPr/>
        </p:nvSpPr>
        <p:spPr>
          <a:xfrm>
            <a:off x="8247888" y="2286000"/>
            <a:ext cx="3611880" cy="1783080"/>
          </a:xfrm>
          <a:prstGeom prst="roundRect">
            <a:avLst>
              <a:gd name="adj" fmla="val 10256"/>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״תולעת אוזן״</a:t>
            </a:r>
          </a:p>
          <a:p>
            <a:pPr rtl="1" algn="ctr">
              <a:spcAft>
                <a:spcPts val="600"/>
              </a:spcAft>
            </a:pPr>
            <a:r>
              <a:rPr sz="1700" b="0" lang="he-IL">
                <a:solidFill>
                  <a:srgbClr val="2B2540"/>
                </a:solidFill>
                <a:latin typeface="Arial"/>
                <a:ea typeface="Arial"/>
                <a:cs typeface="Arial"/>
                <a:sym typeface="Arial"/>
              </a:rPr>
              <a:t>כינוי לשיר שנתקע בראש ומתנגן בו שוב ושוב</a:t>
            </a:r>
          </a:p>
        </p:txBody>
      </p:sp>
      <p:sp>
        <p:nvSpPr>
          <p:cNvPr id="17" name="Rounded Rectangle 16"/>
          <p:cNvSpPr/>
          <p:nvPr/>
        </p:nvSpPr>
        <p:spPr>
          <a:xfrm>
            <a:off x="4434840" y="2286000"/>
            <a:ext cx="3611880" cy="1783080"/>
          </a:xfrm>
          <a:prstGeom prst="roundRect">
            <a:avLst>
              <a:gd name="adj" fmla="val 10256"/>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לשלוף</a:t>
            </a:r>
          </a:p>
          <a:p>
            <a:pPr rtl="1" algn="ctr">
              <a:spcAft>
                <a:spcPts val="600"/>
              </a:spcAft>
            </a:pPr>
            <a:r>
              <a:rPr sz="1700" b="0" lang="he-IL">
                <a:solidFill>
                  <a:srgbClr val="2B2540"/>
                </a:solidFill>
                <a:latin typeface="Arial"/>
                <a:ea typeface="Arial"/>
                <a:cs typeface="Arial"/>
                <a:sym typeface="Arial"/>
              </a:rPr>
              <a:t>להוציא במהירות. כאן: להיזכר במשהו מהזיכרון</a:t>
            </a:r>
          </a:p>
        </p:txBody>
      </p:sp>
      <p:sp>
        <p:nvSpPr>
          <p:cNvPr id="18" name="Rounded Rectangle 17"/>
          <p:cNvSpPr/>
          <p:nvPr/>
        </p:nvSpPr>
        <p:spPr>
          <a:xfrm>
            <a:off x="621791" y="2286000"/>
            <a:ext cx="3611880" cy="1783080"/>
          </a:xfrm>
          <a:prstGeom prst="roundRect">
            <a:avLst>
              <a:gd name="adj" fmla="val 10256"/>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בעל־פה</a:t>
            </a:r>
          </a:p>
          <a:p>
            <a:pPr rtl="1" algn="ctr">
              <a:spcAft>
                <a:spcPts val="600"/>
              </a:spcAft>
            </a:pPr>
            <a:r>
              <a:rPr sz="1700" b="0" lang="he-IL">
                <a:solidFill>
                  <a:srgbClr val="2B2540"/>
                </a:solidFill>
                <a:latin typeface="Arial"/>
                <a:ea typeface="Arial"/>
                <a:cs typeface="Arial"/>
                <a:sym typeface="Arial"/>
              </a:rPr>
              <a:t>בלי לקרוא מדף, רק מהזיכרון</a:t>
            </a:r>
          </a:p>
        </p:txBody>
      </p:sp>
      <p:sp>
        <p:nvSpPr>
          <p:cNvPr id="19" name="Rounded Rectangle 18"/>
          <p:cNvSpPr/>
          <p:nvPr/>
        </p:nvSpPr>
        <p:spPr>
          <a:xfrm>
            <a:off x="6341364" y="4297680"/>
            <a:ext cx="3611880" cy="1783080"/>
          </a:xfrm>
          <a:prstGeom prst="roundRect">
            <a:avLst>
              <a:gd name="adj" fmla="val 10256"/>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פזמון</a:t>
            </a:r>
          </a:p>
          <a:p>
            <a:pPr rtl="1" algn="ctr">
              <a:spcAft>
                <a:spcPts val="600"/>
              </a:spcAft>
            </a:pPr>
            <a:r>
              <a:rPr sz="1700" b="0" lang="he-IL">
                <a:solidFill>
                  <a:srgbClr val="2B2540"/>
                </a:solidFill>
                <a:latin typeface="Arial"/>
                <a:ea typeface="Arial"/>
                <a:cs typeface="Arial"/>
                <a:sym typeface="Arial"/>
              </a:rPr>
              <a:t>קבוצת שורות שחוזרת אחרי כל בית בשיר</a:t>
            </a:r>
          </a:p>
        </p:txBody>
      </p:sp>
      <p:sp>
        <p:nvSpPr>
          <p:cNvPr id="20" name="Rounded Rectangle 19"/>
          <p:cNvSpPr/>
          <p:nvPr/>
        </p:nvSpPr>
        <p:spPr>
          <a:xfrm>
            <a:off x="2528316" y="4297680"/>
            <a:ext cx="3611880" cy="1783080"/>
          </a:xfrm>
          <a:prstGeom prst="roundRect">
            <a:avLst>
              <a:gd name="adj" fmla="val 10256"/>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ctr" rtl="1">
              <a:spcAft>
                <a:spcPts val="600"/>
              </a:spcAft>
            </a:pPr>
            <a:r>
              <a:rPr sz="2400" b="1" lang="he-IL">
                <a:solidFill>
                  <a:srgbClr val="6A3FC9"/>
                </a:solidFill>
                <a:latin typeface="Arial"/>
                <a:ea typeface="Arial"/>
                <a:cs typeface="Arial"/>
                <a:sym typeface="Arial"/>
              </a:rPr>
              <a:t>דימוי</a:t>
            </a:r>
          </a:p>
          <a:p>
            <a:pPr rtl="1" algn="ctr">
              <a:spcAft>
                <a:spcPts val="600"/>
              </a:spcAft>
            </a:pPr>
            <a:r>
              <a:rPr sz="1700" b="0" lang="he-IL">
                <a:solidFill>
                  <a:srgbClr val="2B2540"/>
                </a:solidFill>
                <a:latin typeface="Arial"/>
                <a:ea typeface="Arial"/>
                <a:cs typeface="Arial"/>
                <a:sym typeface="Arial"/>
              </a:rPr>
              <a:t>השוואה בין שני דברים כדי ליצור תמונה בדמיון, למשל ״כמו שמש״</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שירים שמספרים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אסטרטגיית קריאה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 בזמן · אחרי הקריאה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4</a:t>
            </a:r>
          </a:p>
        </p:txBody>
      </p:sp>
      <p:sp>
        <p:nvSpPr>
          <p:cNvPr id="16" name="Rounded Rectangle 15"/>
          <p:cNvSpPr/>
          <p:nvPr/>
        </p:nvSpPr>
        <p:spPr>
          <a:xfrm>
            <a:off x="8183879" y="2240280"/>
            <a:ext cx="3611880" cy="3977639"/>
          </a:xfrm>
          <a:prstGeom prst="roundRect">
            <a:avLst>
              <a:gd name="adj" fmla="val 5063"/>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BAF7E"/>
                </a:solidFill>
                <a:latin typeface="Segoe UI Emoji"/>
                <a:ea typeface="Segoe UI Emoji"/>
                <a:cs typeface="Segoe UI Emoji"/>
                <a:sym typeface="Segoe UI Emoji"/>
              </a:rPr>
              <a:t>🔎</a:t>
            </a:r>
            <a:r>
              <a:rPr sz="2400" b="1" lang="he-IL">
                <a:solidFill>
                  <a:srgbClr val="3BAF7E"/>
                </a:solidFill>
                <a:latin typeface="Arial"/>
                <a:ea typeface="Arial"/>
                <a:cs typeface="Arial"/>
                <a:sym typeface="Arial"/>
              </a:rPr>
              <a:t> לפני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מציצים בכותרת ובטבלה</a:t>
            </a:r>
          </a:p>
          <a:p>
            <a:pPr rtl="1" algn="r">
              <a:spcAft>
                <a:spcPts val="300"/>
              </a:spcAft>
            </a:pPr>
            <a:r>
              <a:rPr sz="1700" b="0" lang="he-IL">
                <a:solidFill>
                  <a:srgbClr val="6B6880"/>
                </a:solidFill>
                <a:latin typeface="Arial"/>
                <a:ea typeface="Arial"/>
                <a:cs typeface="Arial"/>
                <a:sym typeface="Arial"/>
              </a:rPr>
              <a:t>על מה הטקסט? מה כבר ידוע לי על הנושא?</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קובעים מטרה</a:t>
            </a:r>
          </a:p>
          <a:p>
            <a:pPr rtl="1" algn="r">
              <a:spcAft>
                <a:spcPts val="300"/>
              </a:spcAft>
            </a:pPr>
            <a:r>
              <a:rPr sz="1700" b="0" lang="he-IL">
                <a:solidFill>
                  <a:srgbClr val="6B6880"/>
                </a:solidFill>
                <a:latin typeface="Arial"/>
                <a:ea typeface="Arial"/>
                <a:cs typeface="Arial"/>
                <a:sym typeface="Arial"/>
              </a:rPr>
              <a:t>למה אני קורא/ת? למידע, להנאה, כדי לגבש דעה?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מזהים סוג טקסט</a:t>
            </a:r>
          </a:p>
          <a:p>
            <a:pPr rtl="1" algn="r">
              <a:spcAft>
                <a:spcPts val="300"/>
              </a:spcAft>
            </a:pPr>
            <a:r>
              <a:rPr sz="1700" b="0" lang="he-IL">
                <a:solidFill>
                  <a:srgbClr val="6B6880"/>
                </a:solidFill>
                <a:latin typeface="Arial"/>
                <a:ea typeface="Arial"/>
                <a:cs typeface="Arial"/>
                <a:sym typeface="Arial"/>
              </a:rPr>
              <a:t>סיפור? כתבה? טור אישי? כל סוג נקרא אחרת.</a:t>
            </a:r>
          </a:p>
        </p:txBody>
      </p:sp>
      <p:sp>
        <p:nvSpPr>
          <p:cNvPr id="17" name="Rounded Rectangle 16"/>
          <p:cNvSpPr/>
          <p:nvPr/>
        </p:nvSpPr>
        <p:spPr>
          <a:xfrm>
            <a:off x="4434840" y="2240280"/>
            <a:ext cx="3611880" cy="3977639"/>
          </a:xfrm>
          <a:prstGeom prst="roundRect">
            <a:avLst>
              <a:gd name="adj" fmla="val 5063"/>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6A3FC9"/>
                </a:solidFill>
                <a:latin typeface="Segoe UI Emoji"/>
                <a:ea typeface="Segoe UI Emoji"/>
                <a:cs typeface="Segoe UI Emoji"/>
                <a:sym typeface="Segoe UI Emoji"/>
              </a:rPr>
              <a:t>📖</a:t>
            </a:r>
            <a:r>
              <a:rPr sz="2400" b="1" lang="he-IL">
                <a:solidFill>
                  <a:srgbClr val="6A3FC9"/>
                </a:solidFill>
                <a:latin typeface="Arial"/>
                <a:ea typeface="Arial"/>
                <a:cs typeface="Arial"/>
                <a:sym typeface="Arial"/>
              </a:rPr>
              <a:t> בזמן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מסמנים בעיפרון</a:t>
            </a:r>
          </a:p>
          <a:p>
            <a:pPr rtl="1" algn="r">
              <a:spcAft>
                <a:spcPts val="300"/>
              </a:spcAft>
            </a:pPr>
            <a:r>
              <a:rPr sz="1700" b="0" lang="he-IL">
                <a:solidFill>
                  <a:srgbClr val="6B6880"/>
                </a:solidFill>
                <a:latin typeface="Arial"/>
                <a:ea typeface="Arial"/>
                <a:cs typeface="Arial"/>
                <a:sym typeface="Arial"/>
              </a:rPr>
              <a:t>מילה לא מוכרת – עיגול. משפט חשוב – קו.</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עוצרים בתחנות</a:t>
            </a:r>
          </a:p>
          <a:p>
            <a:pPr rtl="1" algn="r">
              <a:spcAft>
                <a:spcPts val="300"/>
              </a:spcAft>
            </a:pPr>
            <a:r>
              <a:rPr sz="1700" b="0" lang="he-IL">
                <a:solidFill>
                  <a:srgbClr val="6B6880"/>
                </a:solidFill>
                <a:latin typeface="Arial"/>
                <a:ea typeface="Arial"/>
                <a:cs typeface="Arial"/>
                <a:sym typeface="Arial"/>
              </a:rPr>
              <a:t>מה קרה עד עכשיו? מה אני מנחש/ת שיקרה?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מחפשים קשרים</a:t>
            </a:r>
          </a:p>
          <a:p>
            <a:pPr rtl="1" algn="r">
              <a:spcAft>
                <a:spcPts val="300"/>
              </a:spcAft>
            </a:pPr>
            <a:r>
              <a:rPr sz="1700" b="0" lang="he-IL">
                <a:solidFill>
                  <a:srgbClr val="6B6880"/>
                </a:solidFill>
                <a:latin typeface="Arial"/>
                <a:ea typeface="Arial"/>
                <a:cs typeface="Arial"/>
                <a:sym typeface="Arial"/>
              </a:rPr>
              <a:t>סיבה ותוצאה, לפני ואחרי, טענה ונימוק.</a:t>
            </a:r>
          </a:p>
        </p:txBody>
      </p:sp>
      <p:sp>
        <p:nvSpPr>
          <p:cNvPr id="18" name="Rounded Rectangle 17"/>
          <p:cNvSpPr/>
          <p:nvPr/>
        </p:nvSpPr>
        <p:spPr>
          <a:xfrm>
            <a:off x="685799" y="2240280"/>
            <a:ext cx="3611880" cy="3977639"/>
          </a:xfrm>
          <a:prstGeom prst="roundRect">
            <a:avLst>
              <a:gd name="adj" fmla="val 5063"/>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ctr" rtl="1">
              <a:spcAft>
                <a:spcPts val="300"/>
              </a:spcAft>
            </a:pPr>
            <a:r>
              <a:rPr sz="2400" b="1" lang="he-IL">
                <a:solidFill>
                  <a:srgbClr val="3D7BD9"/>
                </a:solidFill>
                <a:latin typeface="Segoe UI Emoji"/>
                <a:ea typeface="Segoe UI Emoji"/>
                <a:cs typeface="Segoe UI Emoji"/>
                <a:sym typeface="Segoe UI Emoji"/>
              </a:rPr>
              <a:t>✅</a:t>
            </a:r>
            <a:r>
              <a:rPr sz="2400" b="1" lang="he-IL">
                <a:solidFill>
                  <a:srgbClr val="3D7BD9"/>
                </a:solidFill>
                <a:latin typeface="Arial"/>
                <a:ea typeface="Arial"/>
                <a:cs typeface="Arial"/>
                <a:sym typeface="Arial"/>
              </a:rPr>
              <a:t> אחרי הקריאה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מסכמים במשפט</a:t>
            </a:r>
          </a:p>
          <a:p>
            <a:pPr rtl="1" algn="r">
              <a:spcAft>
                <a:spcPts val="300"/>
              </a:spcAft>
            </a:pPr>
            <a:r>
              <a:rPr sz="1700" b="0" lang="he-IL">
                <a:solidFill>
                  <a:srgbClr val="6B6880"/>
                </a:solidFill>
                <a:latin typeface="Arial"/>
                <a:ea typeface="Arial"/>
                <a:cs typeface="Arial"/>
                <a:sym typeface="Arial"/>
              </a:rPr>
              <a:t>מה הרעיון המרכזי – במילים שלי?</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מגיבים</a:t>
            </a:r>
          </a:p>
          <a:p>
            <a:pPr rtl="1" algn="r">
              <a:spcAft>
                <a:spcPts val="300"/>
              </a:spcAft>
            </a:pPr>
            <a:r>
              <a:rPr sz="1700" b="0" lang="he-IL">
                <a:solidFill>
                  <a:srgbClr val="6B6880"/>
                </a:solidFill>
                <a:latin typeface="Arial"/>
                <a:ea typeface="Arial"/>
                <a:cs typeface="Arial"/>
                <a:sym typeface="Arial"/>
              </a:rPr>
              <a:t>מסכים/ה? לא מסכים/ה? למה?</a:t>
            </a:r>
          </a:p>
          <a:p>
            <a:pPr rtl="1" algn="r">
              <a:spcAft>
                <a:spcPts val="300"/>
              </a:spcAft>
            </a:pPr>
            <a:r>
              <a:rPr sz="2000" b="0" lang="he-IL">
                <a:solidFill>
                  <a:srgbClr val="2B2540"/>
                </a:solidFill>
                <a:latin typeface="Segoe UI Emoji"/>
                <a:ea typeface="Segoe UI Emoji"/>
                <a:cs typeface="Segoe UI Emoji"/>
                <a:sym typeface="Segoe UI Emoji"/>
              </a:rPr>
              <a:t>🔄</a:t>
            </a:r>
            <a:r>
              <a:rPr sz="2000" b="0" lang="he-IL">
                <a:solidFill>
                  <a:srgbClr val="2B2540"/>
                </a:solidFill>
                <a:latin typeface="Arial"/>
                <a:ea typeface="Arial"/>
                <a:cs typeface="Arial"/>
                <a:sym typeface="Arial"/>
              </a:rPr>
              <a:t> </a:t>
            </a:r>
            <a:r>
              <a:rPr sz="2000" b="1" lang="he-IL">
                <a:solidFill>
                  <a:srgbClr val="2B2540"/>
                </a:solidFill>
                <a:latin typeface="Arial"/>
                <a:ea typeface="Arial"/>
                <a:cs typeface="Arial"/>
                <a:sym typeface="Arial"/>
              </a:rPr>
              <a:t>מחברים לחיים</a:t>
            </a:r>
          </a:p>
          <a:p>
            <a:pPr rtl="1" algn="r">
              <a:spcAft>
                <a:spcPts val="300"/>
              </a:spcAft>
            </a:pPr>
            <a:r>
              <a:rPr sz="1700" b="0" lang="he-IL">
                <a:solidFill>
                  <a:srgbClr val="6B6880"/>
                </a:solidFill>
                <a:latin typeface="Arial"/>
                <a:ea typeface="Arial"/>
                <a:cs typeface="Arial"/>
                <a:sym typeface="Arial"/>
              </a:rPr>
              <a:t>איפה פגשתי משהו דומה? מה אקח איתי?</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שירים שמספרים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קוראים יחד</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למה שיר נשאר איתנו שנים?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5</a:t>
            </a:r>
          </a:p>
        </p:txBody>
      </p:sp>
      <p:sp>
        <p:nvSpPr>
          <p:cNvPr id="16" name="Rounded Rectangle 15"/>
          <p:cNvSpPr/>
          <p:nvPr/>
        </p:nvSpPr>
        <p:spPr>
          <a:xfrm>
            <a:off x="8778240" y="2194560"/>
            <a:ext cx="3017520" cy="420624"/>
          </a:xfrm>
          <a:prstGeom prst="roundRect">
            <a:avLst>
              <a:gd name="adj" fmla="val 50000"/>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3BAF7E"/>
                </a:solidFill>
                <a:latin typeface="Arial"/>
                <a:ea typeface="Arial"/>
                <a:cs typeface="Arial"/>
                <a:sym typeface="Arial"/>
              </a:rPr>
              <a:t>טקסט מידעי עם טבלה (חט״ב)</a:t>
            </a:r>
          </a:p>
        </p:txBody>
      </p:sp>
      <p:sp>
        <p:nvSpPr>
          <p:cNvPr id="17" name="Rounded Rectangle 16"/>
          <p:cNvSpPr/>
          <p:nvPr/>
        </p:nvSpPr>
        <p:spPr>
          <a:xfrm>
            <a:off x="3886200" y="2743200"/>
            <a:ext cx="7909560" cy="2514600"/>
          </a:xfrm>
          <a:prstGeom prst="roundRect">
            <a:avLst>
              <a:gd name="adj" fmla="val 7272"/>
            </a:avLst>
          </a:prstGeom>
          <a:solidFill>
            <a:srgbClr val="FFFFFF"/>
          </a:solidFill>
          <a:ln w="19050">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228600" rIns="228600" tIns="160020" bIns="160020"/>
          <a:lstStyle/>
          <a:p>
            <a:pPr algn="r" rtl="1">
              <a:spcAft>
                <a:spcPts val="400"/>
              </a:spcAft>
            </a:pPr>
            <a:r>
              <a:rPr sz="2100" b="0" lang="he-IL">
                <a:solidFill>
                  <a:srgbClr val="2B2540"/>
                </a:solidFill>
                <a:latin typeface="Segoe UI Emoji"/>
                <a:ea typeface="Segoe UI Emoji"/>
                <a:cs typeface="Segoe UI Emoji"/>
                <a:sym typeface="Segoe UI Emoji"/>
              </a:rPr>
              <a:t>❝</a:t>
            </a:r>
            <a:r>
              <a:rPr sz="2100" b="0" lang="he-IL">
                <a:solidFill>
                  <a:srgbClr val="2B2540"/>
                </a:solidFill>
                <a:latin typeface="Arial"/>
                <a:ea typeface="Arial"/>
                <a:cs typeface="Arial"/>
                <a:sym typeface="Arial"/>
              </a:rPr>
              <a:t> שיר שנתקע בראש. כמעט לכולנו זה קרה: שמענו שיר פעם או פעמיים, ופתאום הוא מתנגן לנו בראש שוב ושוב, גם כשאיננו רוצים. לתופעה הזו יש אפילו כינוי: ״תולעת אוזן״.</a:t>
            </a:r>
          </a:p>
        </p:txBody>
      </p:sp>
      <p:sp>
        <p:nvSpPr>
          <p:cNvPr id="18" name="Rounded Rectangle 17"/>
          <p:cNvSpPr/>
          <p:nvPr/>
        </p:nvSpPr>
        <p:spPr>
          <a:xfrm>
            <a:off x="3886200" y="5440680"/>
            <a:ext cx="7909560" cy="777240"/>
          </a:xfrm>
          <a:prstGeom prst="roundRect">
            <a:avLst>
              <a:gd name="adj" fmla="val 23529"/>
            </a:avLst>
          </a:prstGeom>
          <a:solidFill>
            <a:srgbClr val="FFE3E3"/>
          </a:solidFill>
          <a:ln w="15875">
            <a:solidFill>
              <a:srgbClr val="F3B5B5"/>
            </a:solid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C0392B"/>
                </a:solidFill>
                <a:latin typeface="Segoe UI Emoji"/>
                <a:ea typeface="Segoe UI Emoji"/>
                <a:cs typeface="Segoe UI Emoji"/>
                <a:sym typeface="Segoe UI Emoji"/>
              </a:rPr>
              <a:t>🛑</a:t>
            </a:r>
            <a:r>
              <a:rPr sz="1800" b="1" lang="he-IL">
                <a:solidFill>
                  <a:srgbClr val="C0392B"/>
                </a:solidFill>
                <a:latin typeface="Arial"/>
                <a:ea typeface="Arial"/>
                <a:cs typeface="Arial"/>
                <a:sym typeface="Arial"/>
              </a:rPr>
              <a:t> תחנת עצירה: </a:t>
            </a:r>
            <a:r>
              <a:rPr sz="1800" b="0" lang="he-IL">
                <a:solidFill>
                  <a:srgbClr val="2B2540"/>
                </a:solidFill>
                <a:latin typeface="Arial"/>
                <a:ea typeface="Arial"/>
                <a:cs typeface="Arial"/>
                <a:sym typeface="Arial"/>
              </a:rPr>
              <a:t>עצרו וחשבו: איזה שיר למדתם בילדותכם כדי לזכור משהו (אותיות, מספרים, כללים)? מה בשיר עזר לכם לזכור: החרוז, המקצב או החזרה?</a:t>
            </a:r>
          </a:p>
        </p:txBody>
      </p:sp>
      <p:pic>
        <p:nvPicPr>
          <p:cNvPr id="19" name="Picture 18" descr="shir-pptx.jpg"/>
          <p:cNvPicPr>
            <a:picLocks noChangeAspect="1"/>
          </p:cNvPicPr>
          <p:nvPr/>
        </p:nvPicPr>
        <p:blipFill>
          <a:blip r:embed="rId3"/>
          <a:stretch>
            <a:fillRect/>
          </a:stretch>
        </p:blipFill>
        <p:spPr>
          <a:xfrm>
            <a:off x="685800" y="2743200"/>
            <a:ext cx="3017520" cy="1682496"/>
          </a:xfrm>
          <a:prstGeom prst="rect">
            <a:avLst/>
          </a:prstGeom>
        </p:spPr>
      </p:pic>
      <p:sp>
        <p:nvSpPr>
          <p:cNvPr id="20" name="TextBox 19"/>
          <p:cNvSpPr txBox="1"/>
          <p:nvPr/>
        </p:nvSpPr>
        <p:spPr>
          <a:xfrm>
            <a:off x="685800" y="4526280"/>
            <a:ext cx="3017520" cy="914400"/>
          </a:xfrm>
          <a:prstGeom prst="rect">
            <a:avLst/>
          </a:prstGeom>
          <a:noFill/>
        </p:spPr>
        <p:txBody>
          <a:bodyPr wrap="square" lIns="45720" rIns="45720" tIns="32003" bIns="32003" anchor="t">
            <a:spAutoFit/>
          </a:bodyPr>
          <a:lstStyle/>
          <a:p>
            <a:pPr rtl="1" algn="ctr">
              <a:spcAft>
                <a:spcPts val="400"/>
              </a:spcAft>
            </a:pPr>
            <a:r>
              <a:rPr sz="1400" b="0" lang="he-IL">
                <a:solidFill>
                  <a:srgbClr val="6B6880"/>
                </a:solidFill>
                <a:latin typeface="Arial"/>
                <a:ea typeface="Arial"/>
                <a:cs typeface="Arial"/>
                <a:sym typeface="Arial"/>
              </a:rPr>
              <a:t>הטקסט המלא בחוברת ובאתר. קוראים, מסמנים בעיפרון ועוצרים בתחנות.</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שירים שמספרים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א׳ · פני המים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מאתרים מידע בטקסט</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6</a:t>
            </a:r>
          </a:p>
        </p:txBody>
      </p:sp>
      <p:sp>
        <p:nvSpPr>
          <p:cNvPr id="16" name="Rounded Rectangle 15"/>
          <p:cNvSpPr/>
          <p:nvPr/>
        </p:nvSpPr>
        <p:spPr>
          <a:xfrm>
            <a:off x="685800" y="2194560"/>
            <a:ext cx="11109960" cy="566928"/>
          </a:xfrm>
          <a:prstGeom prst="roundRect">
            <a:avLst>
              <a:gd name="adj" fmla="val 48387"/>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פני המים: </a:t>
            </a:r>
            <a:r>
              <a:rPr sz="1700" b="0" lang="he-IL">
                <a:solidFill>
                  <a:srgbClr val="FFFFFF"/>
                </a:solidFill>
                <a:latin typeface="Arial"/>
                <a:ea typeface="Arial"/>
                <a:cs typeface="Arial"/>
                <a:sym typeface="Arial"/>
              </a:rPr>
              <a:t>בואו נאסוף מידע: חפשו בטקסט ובטבלה את התשובות.</a:t>
            </a:r>
          </a:p>
        </p:txBody>
      </p:sp>
      <p:sp>
        <p:nvSpPr>
          <p:cNvPr id="17" name="Rounded Rectangle 16"/>
          <p:cNvSpPr/>
          <p:nvPr/>
        </p:nvSpPr>
        <p:spPr>
          <a:xfrm>
            <a:off x="685800" y="297180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1. מהי המשמעות הכפולה של המילה ״שיר״ בעברית, לפי הטקסט?</a:t>
            </a:r>
          </a:p>
        </p:txBody>
      </p:sp>
      <p:sp>
        <p:nvSpPr>
          <p:cNvPr id="18" name="Rounded Rectangle 17"/>
          <p:cNvSpPr/>
          <p:nvPr/>
        </p:nvSpPr>
        <p:spPr>
          <a:xfrm>
            <a:off x="812292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שיר מושר עם מנגינה ושיר ספרותי לקריאה</a:t>
            </a:r>
          </a:p>
        </p:txBody>
      </p:sp>
      <p:sp>
        <p:nvSpPr>
          <p:cNvPr id="19" name="Rounded Rectangle 18"/>
          <p:cNvSpPr/>
          <p:nvPr/>
        </p:nvSpPr>
        <p:spPr>
          <a:xfrm>
            <a:off x="4495799"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שיר שמח ושיר עצוב</a:t>
            </a:r>
          </a:p>
        </p:txBody>
      </p:sp>
      <p:sp>
        <p:nvSpPr>
          <p:cNvPr id="20" name="Rounded Rectangle 19"/>
          <p:cNvSpPr/>
          <p:nvPr/>
        </p:nvSpPr>
        <p:spPr>
          <a:xfrm>
            <a:off x="868680" y="377647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שיר ישן ושיר חדש</a:t>
            </a:r>
          </a:p>
        </p:txBody>
      </p:sp>
      <p:sp>
        <p:nvSpPr>
          <p:cNvPr id="21" name="Rounded Rectangle 20"/>
          <p:cNvSpPr/>
          <p:nvPr/>
        </p:nvSpPr>
        <p:spPr>
          <a:xfrm>
            <a:off x="685800" y="4663440"/>
            <a:ext cx="11109960" cy="1508760"/>
          </a:xfrm>
          <a:prstGeom prst="roundRect">
            <a:avLst>
              <a:gd name="adj" fmla="val 1212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Arial"/>
                <a:ea typeface="Arial"/>
                <a:cs typeface="Arial"/>
                <a:sym typeface="Arial"/>
              </a:rPr>
              <a:t>2. לפי הטבלה, באיזה כלי ״המילה הראשונה מזמינה את המילה שמתחרזת איתה״?</a:t>
            </a:r>
          </a:p>
        </p:txBody>
      </p:sp>
      <p:sp>
        <p:nvSpPr>
          <p:cNvPr id="22" name="Rounded Rectangle 21"/>
          <p:cNvSpPr/>
          <p:nvPr/>
        </p:nvSpPr>
        <p:spPr>
          <a:xfrm>
            <a:off x="812292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מקצב</a:t>
            </a:r>
          </a:p>
        </p:txBody>
      </p:sp>
      <p:sp>
        <p:nvSpPr>
          <p:cNvPr id="23" name="Rounded Rectangle 22"/>
          <p:cNvSpPr/>
          <p:nvPr/>
        </p:nvSpPr>
        <p:spPr>
          <a:xfrm>
            <a:off x="4495799"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חריזה</a:t>
            </a:r>
          </a:p>
        </p:txBody>
      </p:sp>
      <p:sp>
        <p:nvSpPr>
          <p:cNvPr id="24" name="Rounded Rectangle 23"/>
          <p:cNvSpPr/>
          <p:nvPr/>
        </p:nvSpPr>
        <p:spPr>
          <a:xfrm>
            <a:off x="868680" y="54681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דימוי</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7A55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שירים שמספרים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ב׳ · צלילה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מבינים מה מסתתר בין השורות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7</a:t>
            </a:r>
          </a:p>
        </p:txBody>
      </p:sp>
      <p:sp>
        <p:nvSpPr>
          <p:cNvPr id="16" name="Rounded Rectangle 15"/>
          <p:cNvSpPr/>
          <p:nvPr/>
        </p:nvSpPr>
        <p:spPr>
          <a:xfrm>
            <a:off x="685800" y="2194560"/>
            <a:ext cx="11109960" cy="566928"/>
          </a:xfrm>
          <a:prstGeom prst="roundRect">
            <a:avLst>
              <a:gd name="adj" fmla="val 48387"/>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צלילה: </a:t>
            </a:r>
            <a:r>
              <a:rPr sz="1700" b="0" lang="he-IL">
                <a:solidFill>
                  <a:srgbClr val="FFFFFF"/>
                </a:solidFill>
                <a:latin typeface="Arial"/>
                <a:ea typeface="Arial"/>
                <a:cs typeface="Arial"/>
                <a:sym typeface="Arial"/>
              </a:rPr>
              <a:t>עכשיו נצלול עמוק יותר: נסיק מסקנות, נחבר בין פסקאות ונבחן את השפה.</a:t>
            </a:r>
          </a:p>
        </p:txBody>
      </p:sp>
      <p:sp>
        <p:nvSpPr>
          <p:cNvPr id="17" name="Rounded Rectangle 16"/>
          <p:cNvSpPr/>
          <p:nvPr/>
        </p:nvSpPr>
        <p:spPr>
          <a:xfrm>
            <a:off x="685800" y="2971800"/>
            <a:ext cx="11109960" cy="1600200"/>
          </a:xfrm>
          <a:prstGeom prst="roundRect">
            <a:avLst>
              <a:gd name="adj" fmla="val 11428"/>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מה השורש של המילה ״זיכרון״, ואיזו מילה נוספת מאותו שורש מופיעה בפסקה 5?</a:t>
            </a:r>
          </a:p>
        </p:txBody>
      </p:sp>
      <p:sp>
        <p:nvSpPr>
          <p:cNvPr id="18" name="Rounded Rectangle 17"/>
          <p:cNvSpPr/>
          <p:nvPr/>
        </p:nvSpPr>
        <p:spPr>
          <a:xfrm>
            <a:off x="812292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א. </a:t>
            </a:r>
            <a:r>
              <a:rPr sz="1700" b="0" lang="he-IL">
                <a:solidFill>
                  <a:srgbClr val="2B2540"/>
                </a:solidFill>
                <a:latin typeface="Arial"/>
                <a:ea typeface="Arial"/>
                <a:cs typeface="Arial"/>
                <a:sym typeface="Arial"/>
              </a:rPr>
              <a:t>ז־ר־ם, ״זורם״</a:t>
            </a:r>
          </a:p>
        </p:txBody>
      </p:sp>
      <p:sp>
        <p:nvSpPr>
          <p:cNvPr id="19" name="Rounded Rectangle 18"/>
          <p:cNvSpPr/>
          <p:nvPr/>
        </p:nvSpPr>
        <p:spPr>
          <a:xfrm>
            <a:off x="4495799"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ב. </a:t>
            </a:r>
            <a:r>
              <a:rPr sz="1700" b="0" lang="he-IL">
                <a:solidFill>
                  <a:srgbClr val="2B2540"/>
                </a:solidFill>
                <a:latin typeface="Arial"/>
                <a:ea typeface="Arial"/>
                <a:cs typeface="Arial"/>
                <a:sym typeface="Arial"/>
              </a:rPr>
              <a:t>ז־כ־ר, ״נזכרים״</a:t>
            </a:r>
          </a:p>
        </p:txBody>
      </p:sp>
      <p:sp>
        <p:nvSpPr>
          <p:cNvPr id="20" name="Rounded Rectangle 19"/>
          <p:cNvSpPr/>
          <p:nvPr/>
        </p:nvSpPr>
        <p:spPr>
          <a:xfrm>
            <a:off x="868680" y="3867912"/>
            <a:ext cx="3489960" cy="530352"/>
          </a:xfrm>
          <a:prstGeom prst="roundRect">
            <a:avLst>
              <a:gd name="adj" fmla="val 34482"/>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tIns="64007" bIns="64007"/>
          <a:lstStyle/>
          <a:p>
            <a:pPr algn="r" rtl="1">
              <a:spcAft>
                <a:spcPts val="400"/>
              </a:spcAft>
            </a:pPr>
            <a:r>
              <a:rPr sz="1700" b="1" lang="he-IL">
                <a:solidFill>
                  <a:srgbClr val="6A3FC9"/>
                </a:solidFill>
                <a:latin typeface="Arial"/>
                <a:ea typeface="Arial"/>
                <a:cs typeface="Arial"/>
                <a:sym typeface="Arial"/>
              </a:rPr>
              <a:t>ג. </a:t>
            </a:r>
            <a:r>
              <a:rPr sz="1700" b="0" lang="he-IL">
                <a:solidFill>
                  <a:srgbClr val="2B2540"/>
                </a:solidFill>
                <a:latin typeface="Arial"/>
                <a:ea typeface="Arial"/>
                <a:cs typeface="Arial"/>
                <a:sym typeface="Arial"/>
              </a:rPr>
              <a:t>כ־ר־ן, ״כרטיס״</a:t>
            </a:r>
          </a:p>
        </p:txBody>
      </p:sp>
      <p:sp>
        <p:nvSpPr>
          <p:cNvPr id="21" name="Rounded Rectangle 20"/>
          <p:cNvSpPr/>
          <p:nvPr/>
        </p:nvSpPr>
        <p:spPr>
          <a:xfrm>
            <a:off x="685800" y="4754880"/>
            <a:ext cx="11109960" cy="1417320"/>
          </a:xfrm>
          <a:prstGeom prst="roundRect">
            <a:avLst>
              <a:gd name="adj" fmla="val 12903"/>
            </a:avLst>
          </a:prstGeom>
          <a:solidFill>
            <a:srgbClr val="FFF6CC"/>
          </a:solidFill>
          <a:ln w="15875">
            <a:solidFill>
              <a:srgbClr val="F2DE8A"/>
            </a:solid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100" b="1" lang="he-IL">
                <a:solidFill>
                  <a:srgbClr val="2B2540"/>
                </a:solidFill>
                <a:latin typeface="Segoe UI Emoji"/>
                <a:ea typeface="Segoe UI Emoji"/>
                <a:cs typeface="Segoe UI Emoji"/>
                <a:sym typeface="Segoe UI Emoji"/>
              </a:rPr>
              <a:t>🖍️</a:t>
            </a:r>
            <a:r>
              <a:rPr sz="2100" b="1" lang="he-IL">
                <a:solidFill>
                  <a:srgbClr val="2B2540"/>
                </a:solidFill>
                <a:latin typeface="Arial"/>
                <a:ea typeface="Arial"/>
                <a:cs typeface="Arial"/>
                <a:sym typeface="Arial"/>
              </a:rPr>
              <a:t> מצאו החלק במשפט שמסביר איזה סוג של דברים אנחנו זוכרים טוב יותר.</a:t>
            </a:r>
          </a:p>
          <a:p>
            <a:pPr rtl="1" algn="r">
              <a:spcAft>
                <a:spcPts val="400"/>
              </a:spcAft>
            </a:pPr>
            <a:r>
              <a:rPr sz="1700" b="0" lang="he-IL">
                <a:solidFill>
                  <a:srgbClr val="6B6880"/>
                </a:solidFill>
                <a:latin typeface="Arial"/>
                <a:ea typeface="Arial"/>
                <a:cs typeface="Arial"/>
                <a:sym typeface="Arial"/>
              </a:rPr>
              <a:t>העתיקו את המשפט, וכתבו במילים שלכם: איך ידעתם?</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E4E1EE"/>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9A96AD"/>
                </a:solidFill>
                <a:latin typeface="Segoe UI Emoji"/>
                <a:ea typeface="Segoe UI Emoji"/>
                <a:cs typeface="Segoe UI Emoji"/>
                <a:sym typeface="Segoe UI Emoji"/>
              </a:rPr>
              <a:t>🤿</a:t>
            </a:r>
            <a:r>
              <a:rPr sz="1300" b="1" lang="he-IL">
                <a:solidFill>
                  <a:srgbClr val="9A96AD"/>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2E3A7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שירים שמספרים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חלק ג׳ · המעמקים</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חושבים, מביעים עמדה ויוצרים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8</a:t>
            </a:r>
          </a:p>
        </p:txBody>
      </p:sp>
      <p:sp>
        <p:nvSpPr>
          <p:cNvPr id="16" name="Rounded Rectangle 15"/>
          <p:cNvSpPr/>
          <p:nvPr/>
        </p:nvSpPr>
        <p:spPr>
          <a:xfrm>
            <a:off x="685800" y="2194560"/>
            <a:ext cx="11109960" cy="566928"/>
          </a:xfrm>
          <a:prstGeom prst="roundRect">
            <a:avLst>
              <a:gd name="adj" fmla="val 48387"/>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800" b="1" lang="he-IL">
                <a:solidFill>
                  <a:srgbClr val="FFFFFF"/>
                </a:solidFill>
                <a:latin typeface="Segoe UI Emoji"/>
                <a:ea typeface="Segoe UI Emoji"/>
                <a:cs typeface="Segoe UI Emoji"/>
                <a:sym typeface="Segoe UI Emoji"/>
              </a:rPr>
              <a:t>🐠</a:t>
            </a:r>
            <a:r>
              <a:rPr sz="1800" b="1" lang="he-IL">
                <a:solidFill>
                  <a:srgbClr val="FFFFFF"/>
                </a:solidFill>
                <a:latin typeface="Arial"/>
                <a:ea typeface="Arial"/>
                <a:cs typeface="Arial"/>
                <a:sym typeface="Arial"/>
              </a:rPr>
              <a:t> המעמקים: </a:t>
            </a:r>
            <a:r>
              <a:rPr sz="1700" b="0" lang="he-IL">
                <a:solidFill>
                  <a:srgbClr val="FFFFFF"/>
                </a:solidFill>
                <a:latin typeface="Arial"/>
                <a:ea typeface="Arial"/>
                <a:cs typeface="Arial"/>
                <a:sym typeface="Arial"/>
              </a:rPr>
              <a:t>במעמקים תביעו דעה, תיצרו ותחברו את הנושא לחיים שלכם.</a:t>
            </a:r>
          </a:p>
        </p:txBody>
      </p:sp>
      <p:sp>
        <p:nvSpPr>
          <p:cNvPr id="17" name="Rounded Rectangle 16"/>
          <p:cNvSpPr/>
          <p:nvPr/>
        </p:nvSpPr>
        <p:spPr>
          <a:xfrm>
            <a:off x="6355080" y="2971800"/>
            <a:ext cx="5440680" cy="3200400"/>
          </a:xfrm>
          <a:prstGeom prst="roundRect">
            <a:avLst>
              <a:gd name="adj" fmla="val 5714"/>
            </a:avLst>
          </a:prstGeom>
          <a:solidFill>
            <a:srgbClr val="E7F1FF"/>
          </a:solidFill>
          <a:ln w="15875">
            <a:solidFill>
              <a:srgbClr val="C5DAF7"/>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3D7BD9"/>
                </a:solidFill>
                <a:latin typeface="Segoe UI Emoji"/>
                <a:ea typeface="Segoe UI Emoji"/>
                <a:cs typeface="Segoe UI Emoji"/>
                <a:sym typeface="Segoe UI Emoji"/>
              </a:rPr>
              <a:t>🧩</a:t>
            </a:r>
            <a:r>
              <a:rPr sz="2100" b="1" lang="he-IL">
                <a:solidFill>
                  <a:srgbClr val="3D7BD9"/>
                </a:solidFill>
                <a:latin typeface="Arial"/>
                <a:ea typeface="Arial"/>
                <a:cs typeface="Arial"/>
                <a:sym typeface="Arial"/>
              </a:rPr>
              <a:t> מקרה: המילים ברחו</a:t>
            </a:r>
          </a:p>
          <a:p>
            <a:pPr rtl="1" algn="r">
              <a:spcAft>
                <a:spcPts val="800"/>
              </a:spcAft>
            </a:pPr>
            <a:r>
              <a:rPr sz="1800" b="0" lang="he-IL">
                <a:solidFill>
                  <a:srgbClr val="2B2540"/>
                </a:solidFill>
                <a:latin typeface="Arial"/>
                <a:ea typeface="Arial"/>
                <a:cs typeface="Arial"/>
                <a:sym typeface="Arial"/>
              </a:rPr>
              <a:t>תמר צריכה לשיר בית אחד בשיר של להקת הכיתה בטקס סוף השנה. בחזרה האחרונה היא שכחה מילים באמצע, וכולם הסתכלו עליה. עכשיו היא חוששת להופיע.</a:t>
            </a:r>
          </a:p>
          <a:p>
            <a:pPr rtl="1" algn="r">
              <a:spcAft>
                <a:spcPts val="8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איך תמר יכולה להיעזר בכלים מהטקסט (חריזה, מקצב, פזמון) כדי לזכור את המילים? הציעו שתי דרכים.</a:t>
            </a:r>
          </a:p>
        </p:txBody>
      </p:sp>
      <p:sp>
        <p:nvSpPr>
          <p:cNvPr id="18" name="Rounded Rectangle 17"/>
          <p:cNvSpPr/>
          <p:nvPr/>
        </p:nvSpPr>
        <p:spPr>
          <a:xfrm>
            <a:off x="685800" y="2971800"/>
            <a:ext cx="5486400" cy="3200400"/>
          </a:xfrm>
          <a:prstGeom prst="roundRect">
            <a:avLst>
              <a:gd name="adj" fmla="val 5714"/>
            </a:avLst>
          </a:prstGeom>
          <a:solidFill>
            <a:srgbClr val="FFFFFF"/>
          </a:solidFill>
          <a:ln w="19050">
            <a:solidFill>
              <a:srgbClr val="C5CBE8"/>
            </a:solidFill>
          </a:ln>
          <a:effectLst/>
        </p:spPr>
        <p:style>
          <a:lnRef idx="1">
            <a:schemeClr val="accent1"/>
          </a:lnRef>
          <a:fillRef idx="3">
            <a:schemeClr val="accent1"/>
          </a:fillRef>
          <a:effectRef idx="2">
            <a:schemeClr val="accent1"/>
          </a:effectRef>
          <a:fontRef idx="minor">
            <a:schemeClr val="lt1"/>
          </a:fontRef>
        </p:style>
        <p:txBody>
          <a:bodyPr rtlCol="0" anchor="t" wrap="square" lIns="164592" rIns="164592" tIns="115214" bIns="115214"/>
          <a:lstStyle/>
          <a:p>
            <a:pPr algn="r" rtl="1">
              <a:spcAft>
                <a:spcPts val="800"/>
              </a:spcAft>
            </a:pPr>
            <a:r>
              <a:rPr sz="2100" b="1" lang="he-IL">
                <a:solidFill>
                  <a:srgbClr val="2E3A75"/>
                </a:solidFill>
                <a:latin typeface="Segoe UI Emoji"/>
                <a:ea typeface="Segoe UI Emoji"/>
                <a:cs typeface="Segoe UI Emoji"/>
                <a:sym typeface="Segoe UI Emoji"/>
              </a:rPr>
              <a:t>✍️</a:t>
            </a:r>
            <a:r>
              <a:rPr sz="2100" b="1" lang="he-IL">
                <a:solidFill>
                  <a:srgbClr val="2E3A75"/>
                </a:solidFill>
                <a:latin typeface="Arial"/>
                <a:ea typeface="Arial"/>
                <a:cs typeface="Arial"/>
                <a:sym typeface="Arial"/>
              </a:rPr>
              <a:t> כתיבה</a:t>
            </a:r>
          </a:p>
          <a:p>
            <a:pPr rtl="1" algn="r">
              <a:spcAft>
                <a:spcPts val="800"/>
              </a:spcAft>
            </a:pPr>
            <a:r>
              <a:rPr sz="1800" b="0" lang="he-IL">
                <a:solidFill>
                  <a:srgbClr val="2B2540"/>
                </a:solidFill>
                <a:latin typeface="Arial"/>
                <a:ea typeface="Arial"/>
                <a:cs typeface="Arial"/>
                <a:sym typeface="Arial"/>
              </a:rPr>
              <a:t>האם כדאי ללמד בבית הספר חומר לימודי בעזרת שירים (למשל מילים באנגלית, כללי דקדוק או נוסחאות)? כתבו פסקת טיעון של 6–8 שורות. כללו בה טענה ברורה, שני נימוקים שנשענים על הטקסט ועל הטבלה, ומשפט סיכום.</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שירים שמספרים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אמת או בדיון?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קמים · </a:t>
            </a:r>
            <a:r>
              <a:rPr sz="3200" b="1" lang="he-IL">
                <a:solidFill>
                  <a:srgbClr val="6A3FC9"/>
                </a:solidFill>
                <a:latin typeface="Segoe UI Emoji"/>
                <a:ea typeface="Segoe UI Emoji"/>
                <a:cs typeface="Segoe UI Emoji"/>
                <a:sym typeface="Segoe UI Emoji"/>
              </a:rPr>
              <a:t>👎</a:t>
            </a:r>
            <a:r>
              <a:rPr sz="3200" b="1" lang="he-IL">
                <a:solidFill>
                  <a:srgbClr val="6A3FC9"/>
                </a:solidFill>
                <a:latin typeface="Arial"/>
                <a:ea typeface="Arial"/>
                <a:cs typeface="Arial"/>
                <a:sym typeface="Arial"/>
              </a:rPr>
              <a:t> יושבים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9</a:t>
            </a:r>
          </a:p>
        </p:txBody>
      </p:sp>
      <p:sp>
        <p:nvSpPr>
          <p:cNvPr id="16" name="Rounded Rectangle 15"/>
          <p:cNvSpPr/>
          <p:nvPr/>
        </p:nvSpPr>
        <p:spPr>
          <a:xfrm>
            <a:off x="1783080" y="2286000"/>
            <a:ext cx="10012680" cy="822960"/>
          </a:xfrm>
          <a:prstGeom prst="roundRect">
            <a:avLst>
              <a:gd name="adj" fmla="val 27777"/>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1. לתופעה של שיר שמתנגן בראש שוב ושוב קוראים ״תולעת אוזן״.</a:t>
            </a:r>
          </a:p>
        </p:txBody>
      </p:sp>
      <p:sp>
        <p:nvSpPr>
          <p:cNvPr id="17" name="Rounded Rectangle 16"/>
          <p:cNvSpPr/>
          <p:nvPr/>
        </p:nvSpPr>
        <p:spPr>
          <a:xfrm>
            <a:off x="685800" y="2286000"/>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18" name="Rounded Rectangle 17"/>
          <p:cNvSpPr/>
          <p:nvPr/>
        </p:nvSpPr>
        <p:spPr>
          <a:xfrm>
            <a:off x="1783080" y="3273552"/>
            <a:ext cx="10012680" cy="822960"/>
          </a:xfrm>
          <a:prstGeom prst="roundRect">
            <a:avLst>
              <a:gd name="adj" fmla="val 27777"/>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2. לפי הטקסט, שירים נכנסים לזיכרון בקושי רב יותר מטקסטים אחרים.</a:t>
            </a:r>
          </a:p>
        </p:txBody>
      </p:sp>
      <p:sp>
        <p:nvSpPr>
          <p:cNvPr id="19" name="Rounded Rectangle 18"/>
          <p:cNvSpPr/>
          <p:nvPr/>
        </p:nvSpPr>
        <p:spPr>
          <a:xfrm>
            <a:off x="685800" y="3273552"/>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0" name="Rounded Rectangle 19"/>
          <p:cNvSpPr/>
          <p:nvPr/>
        </p:nvSpPr>
        <p:spPr>
          <a:xfrm>
            <a:off x="1783080" y="4261104"/>
            <a:ext cx="10012680" cy="822960"/>
          </a:xfrm>
          <a:prstGeom prst="roundRect">
            <a:avLst>
              <a:gd name="adj" fmla="val 27777"/>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3. פזמון הוא קבוצת שורות שחוזרת אחרי כל בית.</a:t>
            </a:r>
          </a:p>
        </p:txBody>
      </p:sp>
      <p:sp>
        <p:nvSpPr>
          <p:cNvPr id="21" name="Rounded Rectangle 20"/>
          <p:cNvSpPr/>
          <p:nvPr/>
        </p:nvSpPr>
        <p:spPr>
          <a:xfrm>
            <a:off x="685800" y="4261104"/>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
        <p:nvSpPr>
          <p:cNvPr id="22" name="Rounded Rectangle 21"/>
          <p:cNvSpPr/>
          <p:nvPr/>
        </p:nvSpPr>
        <p:spPr>
          <a:xfrm>
            <a:off x="1783080" y="5248656"/>
            <a:ext cx="10012680" cy="822960"/>
          </a:xfrm>
          <a:prstGeom prst="roundRect">
            <a:avLst>
              <a:gd name="adj" fmla="val 27777"/>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64592" rIns="164592" tIns="115214" bIns="115214"/>
          <a:lstStyle/>
          <a:p>
            <a:pPr algn="r" rtl="1">
              <a:spcAft>
                <a:spcPts val="400"/>
              </a:spcAft>
            </a:pPr>
            <a:r>
              <a:rPr sz="2000" b="0" lang="he-IL">
                <a:solidFill>
                  <a:srgbClr val="2B2540"/>
                </a:solidFill>
                <a:latin typeface="Arial"/>
                <a:ea typeface="Arial"/>
                <a:cs typeface="Arial"/>
                <a:sym typeface="Arial"/>
              </a:rPr>
              <a:t>4. לפי הטקסט, בעבר רוב הסיפורים והמסורות עברו רק בספרים כתובים.</a:t>
            </a:r>
          </a:p>
        </p:txBody>
      </p:sp>
      <p:sp>
        <p:nvSpPr>
          <p:cNvPr id="23" name="Rounded Rectangle 22"/>
          <p:cNvSpPr/>
          <p:nvPr/>
        </p:nvSpPr>
        <p:spPr>
          <a:xfrm>
            <a:off x="685800" y="5248656"/>
            <a:ext cx="960120" cy="822960"/>
          </a:xfrm>
          <a:prstGeom prst="roundRect">
            <a:avLst>
              <a:gd name="adj" fmla="val 27777"/>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2801" bIns="12801"/>
          <a:lstStyle/>
          <a:p>
            <a:pPr algn="ctr" rtl="1">
              <a:spcAft>
                <a:spcPts val="400"/>
              </a:spcAft>
            </a:pPr>
            <a:r>
              <a:rPr sz="1800" b="0" lang="he-IL">
                <a:solidFill>
                  <a:srgbClr val="2B2540"/>
                </a:solidFill>
                <a:latin typeface="Segoe UI Emoji"/>
                <a:ea typeface="Segoe UI Emoji"/>
                <a:cs typeface="Segoe UI Emoji"/>
                <a:sym typeface="Segoe UI Emoji"/>
              </a:rPr>
              <a:t>👍</a:t>
            </a:r>
            <a:r>
              <a:rPr sz="1800" b="0" lang="he-IL">
                <a:solidFill>
                  <a:srgbClr val="2B2540"/>
                </a:solidFill>
                <a:latin typeface="Arial"/>
                <a:ea typeface="Arial"/>
                <a:cs typeface="Arial"/>
                <a:sym typeface="Arial"/>
              </a:rPr>
              <a:t> </a:t>
            </a:r>
            <a:r>
              <a:rPr sz="1800" b="0" lang="he-IL">
                <a:solidFill>
                  <a:srgbClr val="2B2540"/>
                </a:solidFill>
                <a:latin typeface="Segoe UI Emoji"/>
                <a:ea typeface="Segoe UI Emoji"/>
                <a:cs typeface="Segoe UI Emoji"/>
                <a:sym typeface="Segoe UI Emoji"/>
              </a:rPr>
              <a:t>👎</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שירים שמספרים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משחק מיון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200" b="1" lang="he-IL">
                <a:solidFill>
                  <a:srgbClr val="6A3FC9"/>
                </a:solidFill>
                <a:latin typeface="Arial"/>
                <a:ea typeface="Arial"/>
                <a:cs typeface="Arial"/>
                <a:sym typeface="Arial"/>
              </a:rPr>
              <a:t>מיינו: לאיזה תחום שייך כל אחד מהדברים שעוזרים לשיר להישאר בזיכרון?</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10</a:t>
            </a:r>
          </a:p>
        </p:txBody>
      </p:sp>
      <p:sp>
        <p:nvSpPr>
          <p:cNvPr id="16" name="Rounded Rectangle 15"/>
          <p:cNvSpPr/>
          <p:nvPr/>
        </p:nvSpPr>
        <p:spPr>
          <a:xfrm>
            <a:off x="8202168"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חריזה</a:t>
            </a:r>
          </a:p>
        </p:txBody>
      </p:sp>
      <p:sp>
        <p:nvSpPr>
          <p:cNvPr id="17" name="Rounded Rectangle 16"/>
          <p:cNvSpPr/>
          <p:nvPr/>
        </p:nvSpPr>
        <p:spPr>
          <a:xfrm>
            <a:off x="4443984"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מקצב קבוע</a:t>
            </a:r>
          </a:p>
        </p:txBody>
      </p:sp>
      <p:sp>
        <p:nvSpPr>
          <p:cNvPr id="18" name="Rounded Rectangle 17"/>
          <p:cNvSpPr/>
          <p:nvPr/>
        </p:nvSpPr>
        <p:spPr>
          <a:xfrm>
            <a:off x="685799" y="2240280"/>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פזמון שחוזר</a:t>
            </a:r>
          </a:p>
        </p:txBody>
      </p:sp>
      <p:sp>
        <p:nvSpPr>
          <p:cNvPr id="19" name="Rounded Rectangle 18"/>
          <p:cNvSpPr/>
          <p:nvPr/>
        </p:nvSpPr>
        <p:spPr>
          <a:xfrm>
            <a:off x="8202168"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דימוי כמו ״שמש של חורף״</a:t>
            </a:r>
          </a:p>
        </p:txBody>
      </p:sp>
      <p:sp>
        <p:nvSpPr>
          <p:cNvPr id="20" name="Rounded Rectangle 19"/>
          <p:cNvSpPr/>
          <p:nvPr/>
        </p:nvSpPr>
        <p:spPr>
          <a:xfrm>
            <a:off x="4443984"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דובר שמספר סיפור</a:t>
            </a:r>
          </a:p>
        </p:txBody>
      </p:sp>
      <p:sp>
        <p:nvSpPr>
          <p:cNvPr id="21" name="Rounded Rectangle 20"/>
          <p:cNvSpPr/>
          <p:nvPr/>
        </p:nvSpPr>
        <p:spPr>
          <a:xfrm>
            <a:off x="685799" y="2862072"/>
            <a:ext cx="3593592" cy="512064"/>
          </a:xfrm>
          <a:prstGeom prst="roundRect">
            <a:avLst>
              <a:gd name="adj" fmla="val 50000"/>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600" b="1" lang="he-IL">
                <a:solidFill>
                  <a:srgbClr val="2B2540"/>
                </a:solidFill>
                <a:latin typeface="Arial"/>
                <a:ea typeface="Arial"/>
                <a:cs typeface="Arial"/>
                <a:sym typeface="Arial"/>
              </a:rPr>
              <a:t>שיר מחתונה במשפחה שמחזיר אותנו לרגע</a:t>
            </a:r>
          </a:p>
        </p:txBody>
      </p:sp>
      <p:sp>
        <p:nvSpPr>
          <p:cNvPr id="22" name="Rounded Rectangle 21"/>
          <p:cNvSpPr/>
          <p:nvPr/>
        </p:nvSpPr>
        <p:spPr>
          <a:xfrm>
            <a:off x="8244840" y="3666744"/>
            <a:ext cx="3550920" cy="2551175"/>
          </a:xfrm>
          <a:prstGeom prst="roundRect">
            <a:avLst>
              <a:gd name="adj" fmla="val 7168"/>
            </a:avLst>
          </a:prstGeom>
          <a:solidFill>
            <a:srgbClr val="E6F7E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צליל ומבנה</a:t>
            </a:r>
          </a:p>
        </p:txBody>
      </p:sp>
      <p:sp>
        <p:nvSpPr>
          <p:cNvPr id="23" name="Rounded Rectangle 22"/>
          <p:cNvSpPr/>
          <p:nvPr/>
        </p:nvSpPr>
        <p:spPr>
          <a:xfrm>
            <a:off x="4465320" y="3666744"/>
            <a:ext cx="3550920" cy="2551175"/>
          </a:xfrm>
          <a:prstGeom prst="roundRect">
            <a:avLst>
              <a:gd name="adj" fmla="val 7168"/>
            </a:avLst>
          </a:prstGeom>
          <a:solidFill>
            <a:srgbClr val="F1EC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תמונה ומשמעות</a:t>
            </a:r>
          </a:p>
        </p:txBody>
      </p:sp>
      <p:sp>
        <p:nvSpPr>
          <p:cNvPr id="24" name="Rounded Rectangle 23"/>
          <p:cNvSpPr/>
          <p:nvPr/>
        </p:nvSpPr>
        <p:spPr>
          <a:xfrm>
            <a:off x="685800" y="3666744"/>
            <a:ext cx="3550920" cy="2551175"/>
          </a:xfrm>
          <a:prstGeom prst="roundRect">
            <a:avLst>
              <a:gd name="adj" fmla="val 7168"/>
            </a:avLst>
          </a:prstGeom>
          <a:solidFill>
            <a:srgbClr val="E7F1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t" wrap="square" lIns="137160" rIns="137160" tIns="96012" bIns="96012"/>
          <a:lstStyle/>
          <a:p>
            <a:pPr algn="ctr" rtl="1">
              <a:spcAft>
                <a:spcPts val="400"/>
              </a:spcAft>
            </a:pPr>
            <a:r>
              <a:rPr sz="2200" b="1" lang="he-IL">
                <a:solidFill>
                  <a:srgbClr val="6A3FC9"/>
                </a:solidFill>
                <a:latin typeface="Segoe UI Emoji"/>
                <a:ea typeface="Segoe UI Emoji"/>
                <a:cs typeface="Segoe UI Emoji"/>
                <a:sym typeface="Segoe UI Emoji"/>
              </a:rPr>
              <a:t>💛</a:t>
            </a:r>
            <a:r>
              <a:rPr sz="2200" b="1" lang="he-IL">
                <a:solidFill>
                  <a:srgbClr val="6A3FC9"/>
                </a:solidFill>
                <a:latin typeface="Arial"/>
                <a:ea typeface="Arial"/>
                <a:cs typeface="Arial"/>
                <a:sym typeface="Arial"/>
              </a:rPr>
              <a:t> רגש וזיכרון</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שירים שמספרים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מעגל שיחה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מדברים על זה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11</a:t>
            </a:r>
          </a:p>
        </p:txBody>
      </p:sp>
      <p:sp>
        <p:nvSpPr>
          <p:cNvPr id="16" name="Rounded Rectangle 15"/>
          <p:cNvSpPr/>
          <p:nvPr/>
        </p:nvSpPr>
        <p:spPr>
          <a:xfrm>
            <a:off x="685800" y="2240280"/>
            <a:ext cx="10241280" cy="932688"/>
          </a:xfrm>
          <a:prstGeom prst="roundRect">
            <a:avLst>
              <a:gd name="adj" fmla="val 2941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סבא של ליה אומר ש״שיר הוא כמו תיק קטן״. מה אפשר ״לארוז״ בתוך שיר שאי אפשר לארוז במזוודה? הביאו דוגמה מהחיים שלכם או מהמשפחה.</a:t>
            </a:r>
          </a:p>
        </p:txBody>
      </p:sp>
      <p:sp>
        <p:nvSpPr>
          <p:cNvPr id="17" name="Oval 16"/>
          <p:cNvSpPr/>
          <p:nvPr/>
        </p:nvSpPr>
        <p:spPr>
          <a:xfrm>
            <a:off x="11064240" y="2331720"/>
            <a:ext cx="749808" cy="749808"/>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1</a:t>
            </a:r>
          </a:p>
        </p:txBody>
      </p:sp>
      <p:sp>
        <p:nvSpPr>
          <p:cNvPr id="18" name="Rounded Rectangle 17"/>
          <p:cNvSpPr/>
          <p:nvPr/>
        </p:nvSpPr>
        <p:spPr>
          <a:xfrm>
            <a:off x="685800" y="3337560"/>
            <a:ext cx="10241280" cy="932688"/>
          </a:xfrm>
          <a:prstGeom prst="roundRect">
            <a:avLst>
              <a:gd name="adj" fmla="val 29411"/>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בעברית ״שיר״ הוא גם שיר מושר וגם שיר ספרותי. האם לדעתכם המנגינה מוסיפה למילים או דווקא מסתירה אותן? נמקו.</a:t>
            </a:r>
          </a:p>
        </p:txBody>
      </p:sp>
      <p:sp>
        <p:nvSpPr>
          <p:cNvPr id="19" name="Oval 18"/>
          <p:cNvSpPr/>
          <p:nvPr/>
        </p:nvSpPr>
        <p:spPr>
          <a:xfrm>
            <a:off x="11064240" y="3429000"/>
            <a:ext cx="749808" cy="749808"/>
          </a:xfrm>
          <a:prstGeom prst="ellipse">
            <a:avLst/>
          </a:prstGeom>
          <a:solidFill>
            <a:srgbClr val="3BAF7E"/>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2</a:t>
            </a:r>
          </a:p>
        </p:txBody>
      </p:sp>
      <p:sp>
        <p:nvSpPr>
          <p:cNvPr id="20" name="Rounded Rectangle 19"/>
          <p:cNvSpPr/>
          <p:nvPr/>
        </p:nvSpPr>
        <p:spPr>
          <a:xfrm>
            <a:off x="685800" y="4434840"/>
            <a:ext cx="10241280" cy="932688"/>
          </a:xfrm>
          <a:prstGeom prst="roundRect">
            <a:avLst>
              <a:gd name="adj" fmla="val 29411"/>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0" rIns="182880" tIns="128015" bIns="128015"/>
          <a:lstStyle/>
          <a:p>
            <a:pPr algn="r" rtl="1">
              <a:spcAft>
                <a:spcPts val="400"/>
              </a:spcAft>
            </a:pPr>
            <a:r>
              <a:rPr sz="2100" b="1" lang="he-IL">
                <a:solidFill>
                  <a:srgbClr val="2B2540"/>
                </a:solidFill>
                <a:latin typeface="Arial"/>
                <a:ea typeface="Arial"/>
                <a:cs typeface="Arial"/>
                <a:sym typeface="Arial"/>
              </a:rPr>
              <a:t>אם מישהו יקשיב בעוד חמישים שנה לרשימת ההשמעה של הכיתה שלנו, מה הוא ילמד עלינו ועל התקופה שלנו? אילו מילים, מקומות וטכנולוגיות יופיעו בשירים?</a:t>
            </a:r>
          </a:p>
        </p:txBody>
      </p:sp>
      <p:sp>
        <p:nvSpPr>
          <p:cNvPr id="21" name="Oval 20"/>
          <p:cNvSpPr/>
          <p:nvPr/>
        </p:nvSpPr>
        <p:spPr>
          <a:xfrm>
            <a:off x="11064240" y="4526279"/>
            <a:ext cx="749808" cy="749808"/>
          </a:xfrm>
          <a:prstGeom prst="ellipse">
            <a:avLst/>
          </a:prstGeom>
          <a:solidFill>
            <a:srgbClr val="E9853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2200" b="1" lang="he-IL">
                <a:solidFill>
                  <a:srgbClr val="FFFFFF"/>
                </a:solidFill>
                <a:latin typeface="Arial"/>
                <a:ea typeface="Arial"/>
                <a:cs typeface="Arial"/>
                <a:sym typeface="Arial"/>
              </a:rPr>
              <a:t>3</a:t>
            </a:r>
          </a:p>
        </p:txBody>
      </p:sp>
      <p:sp>
        <p:nvSpPr>
          <p:cNvPr id="22" name="Rounded Rectangle 21"/>
          <p:cNvSpPr/>
          <p:nvPr/>
        </p:nvSpPr>
        <p:spPr>
          <a:xfrm>
            <a:off x="685800" y="5623560"/>
            <a:ext cx="11109960" cy="566928"/>
          </a:xfrm>
          <a:prstGeom prst="roundRect">
            <a:avLst>
              <a:gd name="adj" fmla="val 48387"/>
            </a:avLst>
          </a:prstGeom>
          <a:solidFill>
            <a:srgbClr val="FFFF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מקשיבים עד הסוף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מדברים בגוף ראשון · </a:t>
            </a: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מותר לא לשתף</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שירים שמספרים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כלי חוסן</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2600" b="1" lang="he-IL">
                <a:solidFill>
                  <a:srgbClr val="6A3FC9"/>
                </a:solidFill>
                <a:latin typeface="Arial"/>
                <a:ea typeface="Arial"/>
                <a:cs typeface="Arial"/>
                <a:sym typeface="Arial"/>
              </a:rPr>
              <a:t>גש״ר מאח״ד – שישה ערוצים שמחזקים אותי</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12</a:t>
            </a:r>
          </a:p>
        </p:txBody>
      </p:sp>
      <p:sp>
        <p:nvSpPr>
          <p:cNvPr id="16" name="Rounded Rectangle 15"/>
          <p:cNvSpPr/>
          <p:nvPr/>
        </p:nvSpPr>
        <p:spPr>
          <a:xfrm>
            <a:off x="10058400" y="2286000"/>
            <a:ext cx="1737360" cy="1600200"/>
          </a:xfrm>
          <a:prstGeom prst="roundRect">
            <a:avLst>
              <a:gd name="adj" fmla="val 11428"/>
            </a:avLst>
          </a:prstGeom>
          <a:solidFill>
            <a:srgbClr val="E6F7E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גוף</a:t>
            </a:r>
          </a:p>
        </p:txBody>
      </p:sp>
      <p:sp>
        <p:nvSpPr>
          <p:cNvPr id="17" name="Rounded Rectangle 16"/>
          <p:cNvSpPr/>
          <p:nvPr/>
        </p:nvSpPr>
        <p:spPr>
          <a:xfrm>
            <a:off x="8183879" y="2286000"/>
            <a:ext cx="1737360" cy="1600200"/>
          </a:xfrm>
          <a:prstGeom prst="roundRect">
            <a:avLst>
              <a:gd name="adj" fmla="val 11428"/>
            </a:avLst>
          </a:prstGeom>
          <a:solidFill>
            <a:srgbClr val="F1EC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שכל</a:t>
            </a:r>
          </a:p>
        </p:txBody>
      </p:sp>
      <p:sp>
        <p:nvSpPr>
          <p:cNvPr id="18" name="Rounded Rectangle 17"/>
          <p:cNvSpPr/>
          <p:nvPr/>
        </p:nvSpPr>
        <p:spPr>
          <a:xfrm>
            <a:off x="6309360" y="2286000"/>
            <a:ext cx="1737360" cy="1600200"/>
          </a:xfrm>
          <a:prstGeom prst="roundRect">
            <a:avLst>
              <a:gd name="adj" fmla="val 11428"/>
            </a:avLst>
          </a:prstGeom>
          <a:solidFill>
            <a:srgbClr val="E7F1FF"/>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רגש</a:t>
            </a:r>
          </a:p>
        </p:txBody>
      </p:sp>
      <p:sp>
        <p:nvSpPr>
          <p:cNvPr id="19" name="Rounded Rectangle 18"/>
          <p:cNvSpPr/>
          <p:nvPr/>
        </p:nvSpPr>
        <p:spPr>
          <a:xfrm>
            <a:off x="4434840" y="2286000"/>
            <a:ext cx="1737360" cy="1600200"/>
          </a:xfrm>
          <a:prstGeom prst="roundRect">
            <a:avLst>
              <a:gd name="adj" fmla="val 11428"/>
            </a:avLst>
          </a:prstGeom>
          <a:solidFill>
            <a:srgbClr val="FFF0E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אמונה וערכים</a:t>
            </a:r>
          </a:p>
        </p:txBody>
      </p:sp>
      <p:sp>
        <p:nvSpPr>
          <p:cNvPr id="20" name="Rounded Rectangle 19"/>
          <p:cNvSpPr/>
          <p:nvPr/>
        </p:nvSpPr>
        <p:spPr>
          <a:xfrm>
            <a:off x="2560320" y="2286000"/>
            <a:ext cx="1737360" cy="1600200"/>
          </a:xfrm>
          <a:prstGeom prst="roundRect">
            <a:avLst>
              <a:gd name="adj" fmla="val 11428"/>
            </a:avLst>
          </a:prstGeom>
          <a:solidFill>
            <a:srgbClr val="FDEBF3"/>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חברה</a:t>
            </a:r>
          </a:p>
        </p:txBody>
      </p:sp>
      <p:sp>
        <p:nvSpPr>
          <p:cNvPr id="21" name="Rounded Rectangle 20"/>
          <p:cNvSpPr/>
          <p:nvPr/>
        </p:nvSpPr>
        <p:spPr>
          <a:xfrm>
            <a:off x="685800" y="2286000"/>
            <a:ext cx="1737360" cy="1600200"/>
          </a:xfrm>
          <a:prstGeom prst="roundRect">
            <a:avLst>
              <a:gd name="adj" fmla="val 11428"/>
            </a:avLst>
          </a:prstGeom>
          <a:solidFill>
            <a:srgbClr val="FFF6CC"/>
          </a:solidFill>
          <a:ln w="15875">
            <a:solidFill>
              <a:srgbClr val="E3DCF7"/>
            </a:solidFill>
          </a:ln>
          <a:effectLst/>
        </p:spPr>
        <p:style>
          <a:lnRef idx="1">
            <a:schemeClr val="accent1"/>
          </a:lnRef>
          <a:fillRef idx="3">
            <a:schemeClr val="accent1"/>
          </a:fillRef>
          <a:effectRef idx="2">
            <a:schemeClr val="accent1"/>
          </a:effectRef>
          <a:fontRef idx="minor">
            <a:schemeClr val="lt1"/>
          </a:fontRef>
        </p:style>
        <p:txBody>
          <a:bodyPr rtlCol="0" anchor="ctr" wrap="square" lIns="73152" rIns="73152" tIns="51206" bIns="51206"/>
          <a:lstStyle/>
          <a:p>
            <a:pPr algn="ctr" rtl="1">
              <a:spcAft>
                <a:spcPts val="200"/>
              </a:spcAft>
            </a:pPr>
            <a:r>
              <a:rPr sz="3000" b="0" lang="he-IL">
                <a:solidFill>
                  <a:srgbClr val="2B2540"/>
                </a:solidFill>
                <a:latin typeface="Segoe UI Emoji"/>
                <a:ea typeface="Segoe UI Emoji"/>
                <a:cs typeface="Segoe UI Emoji"/>
                <a:sym typeface="Segoe UI Emoji"/>
              </a:rPr>
              <a:t>🎨</a:t>
            </a:r>
          </a:p>
          <a:p>
            <a:pPr rtl="1" algn="ctr">
              <a:spcAft>
                <a:spcPts val="200"/>
              </a:spcAft>
            </a:pPr>
            <a:r>
              <a:rPr sz="1800" b="1" lang="he-IL">
                <a:solidFill>
                  <a:srgbClr val="6A3FC9"/>
                </a:solidFill>
                <a:latin typeface="Arial"/>
                <a:ea typeface="Arial"/>
                <a:cs typeface="Arial"/>
                <a:sym typeface="Arial"/>
              </a:rPr>
              <a:t>דמיון</a:t>
            </a:r>
          </a:p>
        </p:txBody>
      </p:sp>
      <p:sp>
        <p:nvSpPr>
          <p:cNvPr id="22" name="Rounded Rectangle 21"/>
          <p:cNvSpPr/>
          <p:nvPr/>
        </p:nvSpPr>
        <p:spPr>
          <a:xfrm>
            <a:off x="685800" y="4114800"/>
            <a:ext cx="11109960" cy="2103120"/>
          </a:xfrm>
          <a:prstGeom prst="roundRect">
            <a:avLst>
              <a:gd name="adj" fmla="val 8695"/>
            </a:avLst>
          </a:prstGeom>
          <a:solidFill>
            <a:srgbClr val="FFFFFF"/>
          </a:solidFill>
          <a:ln w="19050">
            <a:solidFill>
              <a:srgbClr val="B9A3F2"/>
            </a:solid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600"/>
              </a:spcAft>
            </a:pPr>
            <a:r>
              <a:rPr sz="2000" b="1" lang="he-IL">
                <a:solidFill>
                  <a:srgbClr val="6A3FC9"/>
                </a:solidFill>
                <a:latin typeface="Segoe UI Emoji"/>
                <a:ea typeface="Segoe UI Emoji"/>
                <a:cs typeface="Segoe UI Emoji"/>
                <a:sym typeface="Segoe UI Emoji"/>
              </a:rPr>
              <a:t>🗣️</a:t>
            </a:r>
            <a:r>
              <a:rPr sz="2000" b="1" lang="he-IL">
                <a:solidFill>
                  <a:srgbClr val="6A3FC9"/>
                </a:solidFill>
                <a:latin typeface="Arial"/>
                <a:ea typeface="Arial"/>
                <a:cs typeface="Arial"/>
                <a:sym typeface="Arial"/>
              </a:rPr>
              <a:t> משימה</a:t>
            </a:r>
          </a:p>
          <a:p>
            <a:pPr rtl="1" algn="r">
              <a:spcAft>
                <a:spcPts val="600"/>
              </a:spcAft>
            </a:pPr>
            <a:r>
              <a:rPr sz="2000" b="0" lang="he-IL">
                <a:solidFill>
                  <a:srgbClr val="2B2540"/>
                </a:solidFill>
                <a:latin typeface="Arial"/>
                <a:ea typeface="Arial"/>
                <a:cs typeface="Arial"/>
                <a:sym typeface="Arial"/>
              </a:rPr>
              <a:t>איך מוזיקה יכולה לעזור לי ביום עמוס או קשה? בחרו שני ערוצים וכתבו פעולה קטנה לכל אחד: רגש (שיר שעוזר לי להבין מה אני מרגיש/ה), גוף (לזוז, לרקוד, לתופף או לנשום לפי קצב), דמיון (לכתוב שורה לשיר משלי), חברה (לשיר או לנגן יחד עם אחרים).</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שירים שמספרים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לחט״ע · בסגנון בגרות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מטרה, מבנה וקישוריות</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13</a:t>
            </a:r>
          </a:p>
        </p:txBody>
      </p:sp>
      <p:sp>
        <p:nvSpPr>
          <p:cNvPr id="16" name="Rounded Rectangle 15"/>
          <p:cNvSpPr/>
          <p:nvPr/>
        </p:nvSpPr>
        <p:spPr>
          <a:xfrm>
            <a:off x="685800" y="2194560"/>
            <a:ext cx="11109960" cy="1051560"/>
          </a:xfrm>
          <a:prstGeom prst="roundRect">
            <a:avLst>
              <a:gd name="adj" fmla="val 17391"/>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6A3FC9"/>
                </a:solidFill>
                <a:latin typeface="Arial"/>
                <a:ea typeface="Arial"/>
                <a:cs typeface="Arial"/>
                <a:sym typeface="Arial"/>
              </a:rPr>
              <a:t>מתוך הטקסט הטיעוני (חט״ע): </a:t>
            </a:r>
            <a:r>
              <a:rPr sz="1500" b="0" lang="he-IL">
                <a:solidFill>
                  <a:srgbClr val="2B2540"/>
                </a:solidFill>
                <a:latin typeface="Arial"/>
                <a:ea typeface="Arial"/>
                <a:cs typeface="Arial"/>
                <a:sym typeface="Arial"/>
              </a:rPr>
              <a:t>„ברצוני לטעון כי השירים שצעירים וצעירות שומעים היום ראויים להיקרא כטקסטים לכל דבר. יש בהם דובר, דימויים ומסר, והם מתעדים את התקופה שלנו בדיוק כפי ששירים ישנים תיעדו את תקופתם.“</a:t>
            </a:r>
          </a:p>
        </p:txBody>
      </p:sp>
      <p:sp>
        <p:nvSpPr>
          <p:cNvPr id="17" name="Rounded Rectangle 16"/>
          <p:cNvSpPr/>
          <p:nvPr/>
        </p:nvSpPr>
        <p:spPr>
          <a:xfrm>
            <a:off x="685800" y="3383280"/>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1. מהי מטרתו המרכזית של המאמר?</a:t>
            </a:r>
          </a:p>
          <a:p>
            <a:pPr rtl="1" algn="r">
              <a:spcAft>
                <a:spcPts val="200"/>
              </a:spcAft>
            </a:pPr>
            <a:r>
              <a:rPr sz="1400" b="0" lang="he-IL">
                <a:solidFill>
                  <a:srgbClr val="6B6880"/>
                </a:solidFill>
                <a:latin typeface="Arial"/>
                <a:ea typeface="Arial"/>
                <a:cs typeface="Arial"/>
                <a:sym typeface="Arial"/>
              </a:rPr>
              <a:t>א. לשכנע שהשירים של היום ראויים לקריאה קשובה כטקסטים   ב. לתאר את ההיסטוריה של המוזיקה   ג. להמליץ על שירים מסוימים להאזנה</a:t>
            </a:r>
          </a:p>
        </p:txBody>
      </p:sp>
      <p:sp>
        <p:nvSpPr>
          <p:cNvPr id="18" name="Rounded Rectangle 17"/>
          <p:cNvSpPr/>
          <p:nvPr/>
        </p:nvSpPr>
        <p:spPr>
          <a:xfrm>
            <a:off x="685800" y="4407408"/>
            <a:ext cx="11109960" cy="914400"/>
          </a:xfrm>
          <a:prstGeom prst="roundRect">
            <a:avLst>
              <a:gd name="adj" fmla="val 20000"/>
            </a:avLst>
          </a:prstGeom>
          <a:solidFill>
            <a:srgbClr val="FFFFFF"/>
          </a:solidFill>
          <a:ln w="15875">
            <a:solidFill>
              <a:srgbClr val="D9D2F2"/>
            </a:solidFill>
          </a:ln>
          <a:effectLst/>
        </p:spPr>
        <p:style>
          <a:lnRef idx="1">
            <a:schemeClr val="accent1"/>
          </a:lnRef>
          <a:fillRef idx="3">
            <a:schemeClr val="accent1"/>
          </a:fillRef>
          <a:effectRef idx="2">
            <a:schemeClr val="accent1"/>
          </a:effectRef>
          <a:fontRef idx="minor">
            <a:schemeClr val="lt1"/>
          </a:fontRef>
        </p:style>
        <p:txBody>
          <a:bodyPr rtlCol="0" anchor="ctr" wrap="square" lIns="109728" rIns="109728" tIns="76809" bIns="76809"/>
          <a:lstStyle/>
          <a:p>
            <a:pPr algn="r" rtl="1">
              <a:spcAft>
                <a:spcPts val="200"/>
              </a:spcAft>
            </a:pPr>
            <a:r>
              <a:rPr sz="1600" b="1" lang="he-IL">
                <a:solidFill>
                  <a:srgbClr val="2B2540"/>
                </a:solidFill>
                <a:latin typeface="Arial"/>
                <a:ea typeface="Arial"/>
                <a:cs typeface="Arial"/>
                <a:sym typeface="Arial"/>
              </a:rPr>
              <a:t>2. מה תפקידה של הפסקה הראשונה במאמר?</a:t>
            </a:r>
          </a:p>
          <a:p>
            <a:pPr rtl="1" algn="r">
              <a:spcAft>
                <a:spcPts val="200"/>
              </a:spcAft>
            </a:pPr>
            <a:r>
              <a:rPr sz="1400" b="0" lang="he-IL">
                <a:solidFill>
                  <a:srgbClr val="6B6880"/>
                </a:solidFill>
                <a:latin typeface="Arial"/>
                <a:ea typeface="Arial"/>
                <a:cs typeface="Arial"/>
                <a:sym typeface="Arial"/>
              </a:rPr>
              <a:t>א. להציג את טענת הנגד ולהפריך אותה   ב. לפתוח בתמונה מוחשית ומעוררת עניין שמובילה אל הנושא   ג. לסכם את הנימוקים</a:t>
            </a:r>
          </a:p>
        </p:txBody>
      </p:sp>
      <p:sp>
        <p:nvSpPr>
          <p:cNvPr id="19" name="Rounded Rectangle 18"/>
          <p:cNvSpPr/>
          <p:nvPr/>
        </p:nvSpPr>
        <p:spPr>
          <a:xfrm>
            <a:off x="685800" y="5468112"/>
            <a:ext cx="11109960" cy="777240"/>
          </a:xfrm>
          <a:prstGeom prst="roundRect">
            <a:avLst>
              <a:gd name="adj" fmla="val 23529"/>
            </a:avLst>
          </a:prstGeom>
          <a:solidFill>
            <a:srgbClr val="E7F1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37160" rIns="137160" tIns="96012" bIns="96012"/>
          <a:lstStyle/>
          <a:p>
            <a:pPr algn="r" rtl="1">
              <a:spcAft>
                <a:spcPts val="400"/>
              </a:spcAft>
            </a:pPr>
            <a:r>
              <a:rPr sz="1500" b="1" lang="he-IL">
                <a:solidFill>
                  <a:srgbClr val="3D7BD9"/>
                </a:solidFill>
                <a:latin typeface="Segoe UI Emoji"/>
                <a:ea typeface="Segoe UI Emoji"/>
                <a:cs typeface="Segoe UI Emoji"/>
                <a:sym typeface="Segoe UI Emoji"/>
              </a:rPr>
              <a:t>✍️</a:t>
            </a:r>
            <a:r>
              <a:rPr sz="1500" b="1" lang="he-IL">
                <a:solidFill>
                  <a:srgbClr val="3D7BD9"/>
                </a:solidFill>
                <a:latin typeface="Arial"/>
                <a:ea typeface="Arial"/>
                <a:cs typeface="Arial"/>
                <a:sym typeface="Arial"/>
              </a:rPr>
              <a:t> שאלה פתוחה: </a:t>
            </a:r>
            <a:r>
              <a:rPr sz="1500" b="0" lang="he-IL">
                <a:solidFill>
                  <a:srgbClr val="2B2540"/>
                </a:solidFill>
                <a:latin typeface="Arial"/>
                <a:ea typeface="Arial"/>
                <a:cs typeface="Arial"/>
                <a:sym typeface="Arial"/>
              </a:rPr>
              <a:t>הסבירו כיצד מבנה הפתיחה (אנקדוטה אישית) ומבנה הסיום (פנייה ישירה לקוראים) תורמים למטרת המאמר. הביאו דוגמה מכל חלק.</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שירים שמספרים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התאמות</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לעולים ולחנ״מ</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14</a:t>
            </a:r>
          </a:p>
        </p:txBody>
      </p:sp>
      <p:sp>
        <p:nvSpPr>
          <p:cNvPr id="16" name="Rounded Rectangle 15"/>
          <p:cNvSpPr/>
          <p:nvPr/>
        </p:nvSpPr>
        <p:spPr>
          <a:xfrm>
            <a:off x="6355080" y="2194560"/>
            <a:ext cx="5440680" cy="4023360"/>
          </a:xfrm>
          <a:prstGeom prst="roundRect">
            <a:avLst>
              <a:gd name="adj" fmla="val 4545"/>
            </a:avLst>
          </a:prstGeom>
          <a:solidFill>
            <a:srgbClr val="E6F7EF"/>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3BAF7E"/>
                </a:solidFill>
                <a:latin typeface="Segoe UI Emoji"/>
                <a:ea typeface="Segoe UI Emoji"/>
                <a:cs typeface="Segoe UI Emoji"/>
                <a:sym typeface="Segoe UI Emoji"/>
              </a:rPr>
              <a:t>🟢</a:t>
            </a:r>
            <a:r>
              <a:rPr sz="2000" b="1" lang="he-IL">
                <a:solidFill>
                  <a:srgbClr val="3BAF7E"/>
                </a:solidFill>
                <a:latin typeface="Arial"/>
                <a:ea typeface="Arial"/>
                <a:cs typeface="Arial"/>
                <a:sym typeface="Arial"/>
              </a:rPr>
              <a:t> עולים – עברית בניקוד</a:t>
            </a:r>
          </a:p>
          <a:p>
            <a:pPr rtl="1" algn="r">
              <a:spcAft>
                <a:spcPts val="500"/>
              </a:spcAft>
            </a:pPr>
            <a:r>
              <a:rPr sz="1800" b="1" lang="he-IL">
                <a:solidFill>
                  <a:srgbClr val="2B2540"/>
                </a:solidFill>
                <a:latin typeface="Arial"/>
                <a:ea typeface="Arial"/>
                <a:cs typeface="Arial"/>
                <a:sym typeface="Arial"/>
              </a:rPr>
              <a:t>יֵשׁ שִׁיר שֶׁאַתֶּם אוֹהֲבִים? בְּאֵיזוֹ שָׂפָה הוּא? מָה אַתֶּם מַרְגִּישִׁים כְּשֶׁאַתֶּם שׁוֹמְעִים אוֹתוֹ?</a:t>
            </a:r>
          </a:p>
          <a:p>
            <a:pPr rtl="1" algn="r">
              <a:spcAft>
                <a:spcPts val="500"/>
              </a:spcAft>
            </a:pPr>
            <a:r>
              <a:rPr sz="1700" b="1" lang="he-IL">
                <a:solidFill>
                  <a:srgbClr val="6A3FC9"/>
                </a:solidFill>
                <a:latin typeface="Arial"/>
                <a:ea typeface="Arial"/>
                <a:cs typeface="Arial"/>
                <a:sym typeface="Arial"/>
              </a:rPr>
              <a:t>אָוזְנִיּוֹת </a:t>
            </a:r>
            <a:r>
              <a:rPr sz="1500" b="0" lang="he-IL">
                <a:solidFill>
                  <a:srgbClr val="6B6880"/>
                </a:solidFill>
                <a:latin typeface="Arial"/>
                <a:ea typeface="Arial"/>
                <a:cs typeface="Arial"/>
                <a:sym typeface="Arial"/>
              </a:rPr>
              <a:t>– headphones</a:t>
            </a:r>
          </a:p>
          <a:p>
            <a:pPr rtl="1" algn="r">
              <a:spcAft>
                <a:spcPts val="500"/>
              </a:spcAft>
            </a:pPr>
            <a:r>
              <a:rPr sz="1700" b="1" lang="he-IL">
                <a:solidFill>
                  <a:srgbClr val="6A3FC9"/>
                </a:solidFill>
                <a:latin typeface="Arial"/>
                <a:ea typeface="Arial"/>
                <a:cs typeface="Arial"/>
                <a:sym typeface="Arial"/>
              </a:rPr>
              <a:t>מַזְכִּיר </a:t>
            </a:r>
            <a:r>
              <a:rPr sz="1500" b="0" lang="he-IL">
                <a:solidFill>
                  <a:srgbClr val="6B6880"/>
                </a:solidFill>
                <a:latin typeface="Arial"/>
                <a:ea typeface="Arial"/>
                <a:cs typeface="Arial"/>
                <a:sym typeface="Arial"/>
              </a:rPr>
              <a:t>– reminds</a:t>
            </a:r>
          </a:p>
          <a:p>
            <a:pPr rtl="1" algn="r">
              <a:spcAft>
                <a:spcPts val="500"/>
              </a:spcAft>
            </a:pPr>
            <a:r>
              <a:rPr sz="1700" b="1" lang="he-IL">
                <a:solidFill>
                  <a:srgbClr val="6A3FC9"/>
                </a:solidFill>
                <a:latin typeface="Arial"/>
                <a:ea typeface="Arial"/>
                <a:cs typeface="Arial"/>
                <a:sym typeface="Arial"/>
              </a:rPr>
              <a:t>מַנְגִּינָה </a:t>
            </a:r>
            <a:r>
              <a:rPr sz="1500" b="0" lang="he-IL">
                <a:solidFill>
                  <a:srgbClr val="6B6880"/>
                </a:solidFill>
                <a:latin typeface="Arial"/>
                <a:ea typeface="Arial"/>
                <a:cs typeface="Arial"/>
                <a:sym typeface="Arial"/>
              </a:rPr>
              <a:t>– melody, tune</a:t>
            </a:r>
          </a:p>
          <a:p>
            <a:pPr rtl="1" algn="r">
              <a:spcAft>
                <a:spcPts val="500"/>
              </a:spcAft>
            </a:pPr>
            <a:r>
              <a:rPr sz="1700" b="1" lang="he-IL">
                <a:solidFill>
                  <a:srgbClr val="6A3FC9"/>
                </a:solidFill>
                <a:latin typeface="Arial"/>
                <a:ea typeface="Arial"/>
                <a:cs typeface="Arial"/>
                <a:sym typeface="Arial"/>
              </a:rPr>
              <a:t>אוּלְפָּן </a:t>
            </a:r>
            <a:r>
              <a:rPr sz="1500" b="0" lang="he-IL">
                <a:solidFill>
                  <a:srgbClr val="6B6880"/>
                </a:solidFill>
                <a:latin typeface="Arial"/>
                <a:ea typeface="Arial"/>
                <a:cs typeface="Arial"/>
                <a:sym typeface="Arial"/>
              </a:rPr>
              <a:t>– Hebrew class for new immigrants</a:t>
            </a:r>
          </a:p>
          <a:p>
            <a:pPr rtl="1" algn="r">
              <a:spcAft>
                <a:spcPts val="500"/>
              </a:spcAft>
            </a:pPr>
            <a:r>
              <a:rPr sz="1400" b="0" lang="he-IL">
                <a:solidFill>
                  <a:srgbClr val="3BAF7E"/>
                </a:solidFill>
                <a:latin typeface="Segoe UI Emoji"/>
                <a:ea typeface="Segoe UI Emoji"/>
                <a:cs typeface="Segoe UI Emoji"/>
                <a:sym typeface="Segoe UI Emoji"/>
              </a:rPr>
              <a:t>💡</a:t>
            </a:r>
            <a:r>
              <a:rPr sz="1400" b="0" lang="he-IL">
                <a:solidFill>
                  <a:srgbClr val="3BAF7E"/>
                </a:solidFill>
                <a:latin typeface="Arial"/>
                <a:ea typeface="Arial"/>
                <a:cs typeface="Arial"/>
                <a:sym typeface="Arial"/>
              </a:rPr>
              <a:t> מחסן מילים + משפטי פתיחה בחוברת</a:t>
            </a:r>
          </a:p>
        </p:txBody>
      </p:sp>
      <p:sp>
        <p:nvSpPr>
          <p:cNvPr id="17" name="Rounded Rectangle 16"/>
          <p:cNvSpPr/>
          <p:nvPr/>
        </p:nvSpPr>
        <p:spPr>
          <a:xfrm>
            <a:off x="685800" y="2194560"/>
            <a:ext cx="5440680" cy="4023360"/>
          </a:xfrm>
          <a:prstGeom prst="roundRect">
            <a:avLst>
              <a:gd name="adj" fmla="val 4545"/>
            </a:avLst>
          </a:prstGeom>
          <a:solidFill>
            <a:srgbClr val="FFF0E3"/>
          </a:solidFill>
          <a:ln>
            <a:noFill/>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r" rtl="1">
              <a:spcAft>
                <a:spcPts val="500"/>
              </a:spcAft>
            </a:pPr>
            <a:r>
              <a:rPr sz="2000" b="1" lang="he-IL">
                <a:solidFill>
                  <a:srgbClr val="E9853C"/>
                </a:solidFill>
                <a:latin typeface="Segoe UI Emoji"/>
                <a:ea typeface="Segoe UI Emoji"/>
                <a:cs typeface="Segoe UI Emoji"/>
                <a:sym typeface="Segoe UI Emoji"/>
              </a:rPr>
              <a:t>🧩</a:t>
            </a:r>
            <a:r>
              <a:rPr sz="2000" b="1" lang="he-IL">
                <a:solidFill>
                  <a:srgbClr val="E9853C"/>
                </a:solidFill>
                <a:latin typeface="Arial"/>
                <a:ea typeface="Arial"/>
                <a:cs typeface="Arial"/>
                <a:sym typeface="Arial"/>
              </a:rPr>
              <a:t> חנ״מ – תמונות וכפתורים גדולים</a:t>
            </a:r>
          </a:p>
          <a:p>
            <a:pPr rtl="1" algn="r">
              <a:spcAft>
                <a:spcPts val="500"/>
              </a:spcAft>
            </a:pPr>
            <a:r>
              <a:rPr sz="1800" b="1" lang="he-IL">
                <a:solidFill>
                  <a:srgbClr val="2B2540"/>
                </a:solidFill>
                <a:latin typeface="Segoe UI Emoji"/>
                <a:ea typeface="Segoe UI Emoji"/>
                <a:cs typeface="Segoe UI Emoji"/>
                <a:sym typeface="Segoe UI Emoji"/>
              </a:rPr>
              <a:t>🎵</a:t>
            </a:r>
            <a:r>
              <a:rPr sz="1800" b="1" lang="he-IL">
                <a:solidFill>
                  <a:srgbClr val="2B2540"/>
                </a:solidFill>
                <a:latin typeface="Arial"/>
                <a:ea typeface="Arial"/>
                <a:cs typeface="Arial"/>
                <a:sym typeface="Arial"/>
              </a:rPr>
              <a:t> האם את/ה אוהב/ת לשמוע שירים? איזה שיר?</a:t>
            </a:r>
          </a:p>
          <a:p>
            <a:pPr rtl="1" algn="r">
              <a:spcAft>
                <a:spcPts val="500"/>
              </a:spcAft>
            </a:pPr>
            <a:r>
              <a:rPr sz="1800" b="0" lang="he-IL">
                <a:solidFill>
                  <a:srgbClr val="2B2540"/>
                </a:solidFill>
                <a:latin typeface="Arial"/>
                <a:ea typeface="Arial"/>
                <a:cs typeface="Arial"/>
                <a:sym typeface="Arial"/>
              </a:rPr>
              <a:t>מה תמר שומעת?</a:t>
            </a:r>
          </a:p>
        </p:txBody>
      </p:sp>
      <p:sp>
        <p:nvSpPr>
          <p:cNvPr id="18" name="Rounded Rectangle 17"/>
          <p:cNvSpPr/>
          <p:nvPr/>
        </p:nvSpPr>
        <p:spPr>
          <a:xfrm>
            <a:off x="438912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שיר</a:t>
            </a:r>
          </a:p>
        </p:txBody>
      </p:sp>
      <p:sp>
        <p:nvSpPr>
          <p:cNvPr id="19" name="Rounded Rectangle 18"/>
          <p:cNvSpPr/>
          <p:nvPr/>
        </p:nvSpPr>
        <p:spPr>
          <a:xfrm>
            <a:off x="265176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טלוויזיה</a:t>
            </a:r>
          </a:p>
        </p:txBody>
      </p:sp>
      <p:sp>
        <p:nvSpPr>
          <p:cNvPr id="20" name="Rounded Rectangle 19"/>
          <p:cNvSpPr/>
          <p:nvPr/>
        </p:nvSpPr>
        <p:spPr>
          <a:xfrm>
            <a:off x="914400" y="4343400"/>
            <a:ext cx="1554480" cy="1645920"/>
          </a:xfrm>
          <a:prstGeom prst="roundRect">
            <a:avLst>
              <a:gd name="adj" fmla="val 14705"/>
            </a:avLst>
          </a:prstGeom>
          <a:solidFill>
            <a:srgbClr val="FFFFFF"/>
          </a:solidFill>
          <a:ln w="19050">
            <a:solidFill>
              <a:srgbClr val="F5C9A3"/>
            </a:solidFill>
          </a:ln>
          <a:effectLst/>
        </p:spPr>
        <p:style>
          <a:lnRef idx="1">
            <a:schemeClr val="accent1"/>
          </a:lnRef>
          <a:fillRef idx="3">
            <a:schemeClr val="accent1"/>
          </a:fillRef>
          <a:effectRef idx="2">
            <a:schemeClr val="accent1"/>
          </a:effectRef>
          <a:fontRef idx="minor">
            <a:schemeClr val="lt1"/>
          </a:fontRef>
        </p:style>
        <p:txBody>
          <a:bodyPr rtlCol="0" anchor="ctr" wrap="square" lIns="45720" rIns="45720" tIns="32003" bIns="32003"/>
          <a:lstStyle/>
          <a:p>
            <a:pPr algn="ctr" rtl="1">
              <a:spcAft>
                <a:spcPts val="0"/>
              </a:spcAft>
            </a:pPr>
            <a:r>
              <a:rPr sz="3600" b="0" lang="he-IL">
                <a:solidFill>
                  <a:srgbClr val="2B2540"/>
                </a:solidFill>
                <a:latin typeface="Segoe UI Emoji"/>
                <a:ea typeface="Segoe UI Emoji"/>
                <a:cs typeface="Segoe UI Emoji"/>
                <a:sym typeface="Segoe UI Emoji"/>
              </a:rPr>
              <a:t>🚗</a:t>
            </a:r>
          </a:p>
          <a:p>
            <a:pPr rtl="1" algn="ctr">
              <a:spcAft>
                <a:spcPts val="0"/>
              </a:spcAft>
            </a:pPr>
            <a:r>
              <a:rPr sz="1500" b="1" lang="he-IL">
                <a:solidFill>
                  <a:srgbClr val="2B2540"/>
                </a:solidFill>
                <a:latin typeface="Arial"/>
                <a:ea typeface="Arial"/>
                <a:cs typeface="Arial"/>
                <a:sym typeface="Arial"/>
              </a:rPr>
              <a:t>מכונית</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שירים שמספרים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כרטיס יציאה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לפני שיוצאים...</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15</a:t>
            </a:r>
          </a:p>
        </p:txBody>
      </p:sp>
      <p:sp>
        <p:nvSpPr>
          <p:cNvPr id="16" name="Rounded Rectangle 15"/>
          <p:cNvSpPr/>
          <p:nvPr/>
        </p:nvSpPr>
        <p:spPr>
          <a:xfrm>
            <a:off x="1463040" y="2194560"/>
            <a:ext cx="9601200" cy="4023360"/>
          </a:xfrm>
          <a:prstGeom prst="roundRect">
            <a:avLst>
              <a:gd name="adj" fmla="val 6818"/>
            </a:avLst>
          </a:prstGeom>
          <a:solidFill>
            <a:srgbClr val="FFFFFF"/>
          </a:solidFill>
          <a:ln w="31750">
            <a:solidFill>
              <a:srgbClr val="9B7BEA"/>
            </a:solidFill>
            <a:prstDash val="lgDash"/>
          </a:ln>
          <a:effectLst/>
        </p:spPr>
        <p:style>
          <a:lnRef idx="1">
            <a:schemeClr val="accent1"/>
          </a:lnRef>
          <a:fillRef idx="3">
            <a:schemeClr val="accent1"/>
          </a:fillRef>
          <a:effectRef idx="2">
            <a:schemeClr val="accent1"/>
          </a:effectRef>
          <a:fontRef idx="minor">
            <a:schemeClr val="lt1"/>
          </a:fontRef>
        </p:style>
        <p:txBody>
          <a:bodyPr rtlCol="0" anchor="t" wrap="square" lIns="182880" rIns="182880" tIns="128015" bIns="128015"/>
          <a:lstStyle/>
          <a:p>
            <a:pPr algn="ctr" rtl="1">
              <a:spcAft>
                <a:spcPts val="400"/>
              </a:spcAft>
            </a:pPr>
            <a:r>
              <a:rPr sz="1800" b="1" lang="he-IL">
                <a:solidFill>
                  <a:srgbClr val="6A3FC9"/>
                </a:solidFill>
                <a:latin typeface="Segoe UI Emoji"/>
                <a:ea typeface="Segoe UI Emoji"/>
                <a:cs typeface="Segoe UI Emoji"/>
                <a:sym typeface="Segoe UI Emoji"/>
              </a:rPr>
              <a:t>🎵</a:t>
            </a:r>
            <a:r>
              <a:rPr sz="1800" b="1" lang="he-IL">
                <a:solidFill>
                  <a:srgbClr val="6A3FC9"/>
                </a:solidFill>
                <a:latin typeface="Arial"/>
                <a:ea typeface="Arial"/>
                <a:cs typeface="Arial"/>
                <a:sym typeface="Arial"/>
              </a:rPr>
              <a:t> כרטיס יציאה · שירים שמספרים</a:t>
            </a:r>
          </a:p>
        </p:txBody>
      </p:sp>
      <p:sp>
        <p:nvSpPr>
          <p:cNvPr id="17" name="TextBox 16"/>
          <p:cNvSpPr txBox="1"/>
          <p:nvPr/>
        </p:nvSpPr>
        <p:spPr>
          <a:xfrm>
            <a:off x="1828800" y="283464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1</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כלי אחד מארגז הכלים של השיר (דובר, חריזה, מקצב, חזרה ופזמון, דימוי) שלמדתי היום, ומה תפקידו: ______.</a:t>
            </a:r>
          </a:p>
        </p:txBody>
      </p:sp>
      <p:sp>
        <p:nvSpPr>
          <p:cNvPr id="18" name="Rectangle 17"/>
          <p:cNvSpPr/>
          <p:nvPr/>
        </p:nvSpPr>
        <p:spPr>
          <a:xfrm>
            <a:off x="2011680" y="352044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TextBox 18"/>
          <p:cNvSpPr txBox="1"/>
          <p:nvPr/>
        </p:nvSpPr>
        <p:spPr>
          <a:xfrm>
            <a:off x="1828800" y="388620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2</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שיר יכול לשמור זיכרון של אדם ושל תקופה. משפט אחד שמסביר איך: ______.</a:t>
            </a:r>
          </a:p>
        </p:txBody>
      </p:sp>
      <p:sp>
        <p:nvSpPr>
          <p:cNvPr id="20" name="Rectangle 19"/>
          <p:cNvSpPr/>
          <p:nvPr/>
        </p:nvSpPr>
        <p:spPr>
          <a:xfrm>
            <a:off x="2011680" y="457200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1828800" y="4937760"/>
            <a:ext cx="8869680" cy="457200"/>
          </a:xfrm>
          <a:prstGeom prst="rect">
            <a:avLst/>
          </a:prstGeom>
          <a:noFill/>
        </p:spPr>
        <p:txBody>
          <a:bodyPr wrap="square" lIns="45720" rIns="45720" tIns="32003" bIns="32003" anchor="t">
            <a:spAutoFit/>
          </a:bodyPr>
          <a:lstStyle/>
          <a:p>
            <a:pPr rtl="1" algn="r">
              <a:spcAft>
                <a:spcPts val="400"/>
              </a:spcAft>
            </a:pPr>
            <a:r>
              <a:rPr sz="2000" b="1" lang="he-IL">
                <a:solidFill>
                  <a:srgbClr val="2B2540"/>
                </a:solidFill>
                <a:latin typeface="Arial"/>
                <a:ea typeface="Arial"/>
                <a:cs typeface="Arial"/>
                <a:sym typeface="Arial"/>
              </a:rPr>
              <a:t>3</a:t>
            </a:r>
            <a:r>
              <a:rPr sz="2000" b="1" lang="he-IL">
                <a:solidFill>
                  <a:srgbClr val="2B2540"/>
                </a:solidFill>
                <a:latin typeface="Segoe UI Emoji"/>
                <a:ea typeface="Segoe UI Emoji"/>
                <a:cs typeface="Segoe UI Emoji"/>
                <a:sym typeface="Segoe UI Emoji"/>
              </a:rPr>
              <a:t>️⃣</a:t>
            </a:r>
            <a:r>
              <a:rPr sz="2000" b="1" lang="he-IL">
                <a:solidFill>
                  <a:srgbClr val="2B2540"/>
                </a:solidFill>
                <a:latin typeface="Arial"/>
                <a:ea typeface="Arial"/>
                <a:cs typeface="Arial"/>
                <a:sym typeface="Arial"/>
              </a:rPr>
              <a:t> כתבו שורה מקורית אחת לשיר על הרגע שלנו, עם דימוי אחד לפחות: ______.</a:t>
            </a:r>
          </a:p>
        </p:txBody>
      </p:sp>
      <p:sp>
        <p:nvSpPr>
          <p:cNvPr id="22" name="Rectangle 21"/>
          <p:cNvSpPr/>
          <p:nvPr/>
        </p:nvSpPr>
        <p:spPr>
          <a:xfrm>
            <a:off x="2011680" y="5623560"/>
            <a:ext cx="8503920" cy="27432"/>
          </a:xfrm>
          <a:prstGeom prst="rect">
            <a:avLst/>
          </a:prstGeom>
          <a:solidFill>
            <a:srgbClr val="C9BEE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CFBFF"/>
        </a:solidFill>
        <a:effectLst/>
      </p:bgPr>
    </p:bg>
    <p:spTree>
      <p:nvGrpSpPr>
        <p:cNvPr id="1" name=""/>
        <p:cNvGrpSpPr/>
        <p:nvPr/>
      </p:nvGrpSpPr>
      <p:grpSpPr/>
      <p:sp>
        <p:nvSpPr>
          <p:cNvPr id="2" name="Rectangle 1"/>
          <p:cNvSpPr/>
          <p:nvPr/>
        </p:nvSpPr>
        <p:spPr>
          <a:xfrm>
            <a:off x="0" y="0"/>
            <a:ext cx="384048" cy="2286000"/>
          </a:xfrm>
          <a:prstGeom prst="rect">
            <a:avLst/>
          </a:prstGeom>
          <a:solidFill>
            <a:srgbClr val="7FD3B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0" y="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פני המים</a:t>
            </a:r>
          </a:p>
        </p:txBody>
      </p:sp>
      <p:sp>
        <p:nvSpPr>
          <p:cNvPr id="4" name="Rectangle 3"/>
          <p:cNvSpPr/>
          <p:nvPr/>
        </p:nvSpPr>
        <p:spPr>
          <a:xfrm>
            <a:off x="0" y="2286000"/>
            <a:ext cx="384048" cy="2286000"/>
          </a:xfrm>
          <a:prstGeom prst="rect">
            <a:avLst/>
          </a:prstGeom>
          <a:solidFill>
            <a:srgbClr val="B9A3F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0" y="2286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צלילה</a:t>
            </a:r>
          </a:p>
        </p:txBody>
      </p:sp>
      <p:sp>
        <p:nvSpPr>
          <p:cNvPr id="6" name="Rectangle 5"/>
          <p:cNvSpPr/>
          <p:nvPr/>
        </p:nvSpPr>
        <p:spPr>
          <a:xfrm>
            <a:off x="0" y="4572000"/>
            <a:ext cx="384048" cy="2286000"/>
          </a:xfrm>
          <a:prstGeom prst="rect">
            <a:avLst/>
          </a:prstGeom>
          <a:solidFill>
            <a:srgbClr val="6E7BB8"/>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TextBox 6"/>
          <p:cNvSpPr txBox="1"/>
          <p:nvPr/>
        </p:nvSpPr>
        <p:spPr>
          <a:xfrm>
            <a:off x="0" y="4572000"/>
            <a:ext cx="384048" cy="2286000"/>
          </a:xfrm>
          <a:prstGeom prst="rect">
            <a:avLst/>
          </a:prstGeom>
          <a:noFill/>
        </p:spPr>
        <p:txBody>
          <a:bodyPr wrap="square" lIns="18288" rIns="18288" tIns="12801" bIns="12801" anchor="ctr" vert="vert270">
            <a:spAutoFit/>
          </a:bodyPr>
          <a:lstStyle/>
          <a:p>
            <a:pPr rtl="1" algn="ctr"/>
            <a:r>
              <a:rPr sz="1300" b="1" lang="he-IL">
                <a:solidFill>
                  <a:srgbClr val="FFFFFF"/>
                </a:solidFill>
                <a:latin typeface="Segoe UI Emoji"/>
                <a:ea typeface="Segoe UI Emoji"/>
                <a:cs typeface="Segoe UI Emoji"/>
                <a:sym typeface="Segoe UI Emoji"/>
              </a:rPr>
              <a:t>🐠</a:t>
            </a:r>
            <a:r>
              <a:rPr sz="1300" b="1" lang="he-IL">
                <a:solidFill>
                  <a:srgbClr val="FFFFFF"/>
                </a:solidFill>
                <a:latin typeface="Arial"/>
                <a:ea typeface="Arial"/>
                <a:cs typeface="Arial"/>
                <a:sym typeface="Arial"/>
              </a:rPr>
              <a:t> המעמקים</a:t>
            </a:r>
          </a:p>
        </p:txBody>
      </p:sp>
      <p:pic>
        <p:nvPicPr>
          <p:cNvPr id="8" name="Picture 7" descr="logo.png"/>
          <p:cNvPicPr>
            <a:picLocks noChangeAspect="1"/>
          </p:cNvPicPr>
          <p:nvPr/>
        </p:nvPicPr>
        <p:blipFill>
          <a:blip r:embed="rId2"/>
          <a:stretch>
            <a:fillRect/>
          </a:stretch>
        </p:blipFill>
        <p:spPr>
          <a:xfrm>
            <a:off x="11323015" y="164592"/>
            <a:ext cx="566928" cy="566928"/>
          </a:xfrm>
          <a:prstGeom prst="rect">
            <a:avLst/>
          </a:prstGeom>
        </p:spPr>
      </p:pic>
      <p:sp>
        <p:nvSpPr>
          <p:cNvPr id="9" name="TextBox 8"/>
          <p:cNvSpPr txBox="1"/>
          <p:nvPr/>
        </p:nvSpPr>
        <p:spPr>
          <a:xfrm>
            <a:off x="8351215" y="201168"/>
            <a:ext cx="2926080" cy="502920"/>
          </a:xfrm>
          <a:prstGeom prst="rect">
            <a:avLst/>
          </a:prstGeom>
          <a:noFill/>
        </p:spPr>
        <p:txBody>
          <a:bodyPr wrap="square" lIns="45720" rIns="45720" tIns="32003" bIns="32003" anchor="ctr">
            <a:spAutoFit/>
          </a:bodyPr>
          <a:lstStyle/>
          <a:p>
            <a:pPr rtl="1" algn="r">
              <a:spcAft>
                <a:spcPts val="400"/>
              </a:spcAft>
            </a:pPr>
            <a:r>
              <a:rPr sz="1600" b="1" lang="he-IL">
                <a:solidFill>
                  <a:srgbClr val="6A3FC9"/>
                </a:solidFill>
                <a:latin typeface="Arial"/>
                <a:ea typeface="Arial"/>
                <a:cs typeface="Arial"/>
                <a:sym typeface="Arial"/>
              </a:rPr>
              <a:t>רוית ראש בן ישי</a:t>
            </a:r>
          </a:p>
        </p:txBody>
      </p:sp>
      <p:sp>
        <p:nvSpPr>
          <p:cNvPr id="10" name="Rounded Rectangle 9"/>
          <p:cNvSpPr/>
          <p:nvPr/>
        </p:nvSpPr>
        <p:spPr>
          <a:xfrm>
            <a:off x="640080" y="237744"/>
            <a:ext cx="5120640" cy="420624"/>
          </a:xfrm>
          <a:prstGeom prst="roundRect">
            <a:avLst>
              <a:gd name="adj" fmla="val 50000"/>
            </a:avLst>
          </a:prstGeom>
          <a:solidFill>
            <a:srgbClr val="F1ECFF"/>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54864" rIns="54864" tIns="38404" bIns="38404"/>
          <a:lstStyle/>
          <a:p>
            <a:pPr algn="ctr" rtl="1">
              <a:spcAft>
                <a:spcPts val="400"/>
              </a:spcAft>
            </a:pP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לצלול פנימה · </a:t>
            </a:r>
            <a:r>
              <a:rPr sz="1200" b="1" lang="he-IL">
                <a:solidFill>
                  <a:srgbClr val="6A3FC9"/>
                </a:solidFill>
                <a:latin typeface="Segoe UI Emoji"/>
                <a:ea typeface="Segoe UI Emoji"/>
                <a:cs typeface="Segoe UI Emoji"/>
                <a:sym typeface="Segoe UI Emoji"/>
              </a:rPr>
              <a:t>🎵</a:t>
            </a:r>
            <a:r>
              <a:rPr sz="1200" b="1" lang="he-IL">
                <a:solidFill>
                  <a:srgbClr val="6A3FC9"/>
                </a:solidFill>
                <a:latin typeface="Arial"/>
                <a:ea typeface="Arial"/>
                <a:cs typeface="Arial"/>
                <a:sym typeface="Arial"/>
              </a:rPr>
              <a:t> שירים שמספרים</a:t>
            </a:r>
          </a:p>
        </p:txBody>
      </p:sp>
      <p:sp>
        <p:nvSpPr>
          <p:cNvPr id="11" name="Rectangle 10"/>
          <p:cNvSpPr/>
          <p:nvPr/>
        </p:nvSpPr>
        <p:spPr>
          <a:xfrm>
            <a:off x="640080" y="868680"/>
            <a:ext cx="11185855" cy="27432"/>
          </a:xfrm>
          <a:prstGeom prst="rect">
            <a:avLst/>
          </a:prstGeom>
          <a:solidFill>
            <a:srgbClr val="E3DCF7"/>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ounded Rectangle 11"/>
          <p:cNvSpPr/>
          <p:nvPr/>
        </p:nvSpPr>
        <p:spPr>
          <a:xfrm>
            <a:off x="9174175" y="1024128"/>
            <a:ext cx="2651760" cy="384048"/>
          </a:xfrm>
          <a:prstGeom prst="roundRect">
            <a:avLst>
              <a:gd name="adj" fmla="val 50000"/>
            </a:avLst>
          </a:prstGeom>
          <a:solidFill>
            <a:srgbClr val="9B7BEA"/>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36576" rIns="36576" tIns="25603" bIns="25603"/>
          <a:lstStyle/>
          <a:p>
            <a:pPr algn="ctr" rtl="1">
              <a:spcAft>
                <a:spcPts val="400"/>
              </a:spcAft>
            </a:pPr>
            <a:r>
              <a:rPr sz="1400" b="1" lang="he-IL">
                <a:solidFill>
                  <a:srgbClr val="FFFFFF"/>
                </a:solidFill>
                <a:latin typeface="Segoe UI Emoji"/>
                <a:ea typeface="Segoe UI Emoji"/>
                <a:cs typeface="Segoe UI Emoji"/>
                <a:sym typeface="Segoe UI Emoji"/>
              </a:rPr>
              <a:t>💜</a:t>
            </a:r>
            <a:r>
              <a:rPr sz="1400" b="1" lang="he-IL">
                <a:solidFill>
                  <a:srgbClr val="FFFFFF"/>
                </a:solidFill>
                <a:latin typeface="Arial"/>
                <a:ea typeface="Arial"/>
                <a:cs typeface="Arial"/>
                <a:sym typeface="Arial"/>
              </a:rPr>
              <a:t> תודה</a:t>
            </a:r>
          </a:p>
        </p:txBody>
      </p:sp>
      <p:sp>
        <p:nvSpPr>
          <p:cNvPr id="13" name="TextBox 12"/>
          <p:cNvSpPr txBox="1"/>
          <p:nvPr/>
        </p:nvSpPr>
        <p:spPr>
          <a:xfrm>
            <a:off x="685800" y="1417320"/>
            <a:ext cx="11140135" cy="731520"/>
          </a:xfrm>
          <a:prstGeom prst="rect">
            <a:avLst/>
          </a:prstGeom>
          <a:noFill/>
        </p:spPr>
        <p:txBody>
          <a:bodyPr wrap="square" lIns="45720" rIns="45720" tIns="32003" bIns="32003" anchor="ctr">
            <a:spAutoFit/>
          </a:bodyPr>
          <a:lstStyle/>
          <a:p>
            <a:pPr rtl="1" algn="r">
              <a:spcAft>
                <a:spcPts val="400"/>
              </a:spcAft>
            </a:pPr>
            <a:r>
              <a:rPr sz="3200" b="1" lang="he-IL">
                <a:solidFill>
                  <a:srgbClr val="6A3FC9"/>
                </a:solidFill>
                <a:latin typeface="Arial"/>
                <a:ea typeface="Arial"/>
                <a:cs typeface="Arial"/>
                <a:sym typeface="Arial"/>
              </a:rPr>
              <a:t>נתראה בצלילה הבאה!</a:t>
            </a:r>
          </a:p>
        </p:txBody>
      </p:sp>
      <p:sp>
        <p:nvSpPr>
          <p:cNvPr id="14" name="TextBox 13"/>
          <p:cNvSpPr txBox="1"/>
          <p:nvPr/>
        </p:nvSpPr>
        <p:spPr>
          <a:xfrm>
            <a:off x="7253935" y="6446520"/>
            <a:ext cx="4572000" cy="329184"/>
          </a:xfrm>
          <a:prstGeom prst="rect">
            <a:avLst/>
          </a:prstGeom>
          <a:noFill/>
        </p:spPr>
        <p:txBody>
          <a:bodyPr wrap="square" lIns="45720" rIns="45720" tIns="32003" bIns="32003" anchor="ctr">
            <a:spAutoFit/>
          </a:bodyPr>
          <a:lstStyle/>
          <a:p>
            <a:pPr rtl="1" algn="r">
              <a:spcAft>
                <a:spcPts val="400"/>
              </a:spcAft>
            </a:pPr>
            <a:r>
              <a:rPr sz="1100" b="0" lang="he-IL">
                <a:solidFill>
                  <a:srgbClr val="6B6880"/>
                </a:solidFill>
                <a:latin typeface="Arial"/>
                <a:ea typeface="Arial"/>
                <a:cs typeface="Arial"/>
                <a:sym typeface="Arial"/>
              </a:rPr>
              <a:t>יצרה: רוית ראש בן ישי</a:t>
            </a:r>
          </a:p>
        </p:txBody>
      </p:sp>
      <p:sp>
        <p:nvSpPr>
          <p:cNvPr id="15" name="Oval 14"/>
          <p:cNvSpPr/>
          <p:nvPr/>
        </p:nvSpPr>
        <p:spPr>
          <a:xfrm>
            <a:off x="640080" y="6382512"/>
            <a:ext cx="420624" cy="420624"/>
          </a:xfrm>
          <a:prstGeom prst="ellipse">
            <a:avLst/>
          </a:prstGeom>
          <a:solidFill>
            <a:srgbClr val="6A3FC9"/>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0" rIns="0" tIns="0" bIns="0"/>
          <a:lstStyle/>
          <a:p>
            <a:pPr algn="ctr" rtl="1">
              <a:spcAft>
                <a:spcPts val="400"/>
              </a:spcAft>
            </a:pPr>
            <a:r>
              <a:rPr sz="1200" b="1" lang="he-IL">
                <a:solidFill>
                  <a:srgbClr val="FFFFFF"/>
                </a:solidFill>
                <a:latin typeface="Arial"/>
                <a:ea typeface="Arial"/>
                <a:cs typeface="Arial"/>
                <a:sym typeface="Arial"/>
              </a:rPr>
              <a:t>16</a:t>
            </a:r>
          </a:p>
        </p:txBody>
      </p:sp>
      <p:pic>
        <p:nvPicPr>
          <p:cNvPr id="16" name="Picture 15" descr="logo.png"/>
          <p:cNvPicPr>
            <a:picLocks noChangeAspect="1"/>
          </p:cNvPicPr>
          <p:nvPr/>
        </p:nvPicPr>
        <p:blipFill>
          <a:blip r:embed="rId2"/>
          <a:stretch>
            <a:fillRect/>
          </a:stretch>
        </p:blipFill>
        <p:spPr>
          <a:xfrm>
            <a:off x="5181447" y="2331720"/>
            <a:ext cx="1828800" cy="1828800"/>
          </a:xfrm>
          <a:prstGeom prst="rect">
            <a:avLst/>
          </a:prstGeom>
        </p:spPr>
      </p:pic>
      <p:sp>
        <p:nvSpPr>
          <p:cNvPr id="17" name="TextBox 16"/>
          <p:cNvSpPr txBox="1"/>
          <p:nvPr/>
        </p:nvSpPr>
        <p:spPr>
          <a:xfrm>
            <a:off x="1371600" y="4297680"/>
            <a:ext cx="9418320" cy="548640"/>
          </a:xfrm>
          <a:prstGeom prst="rect">
            <a:avLst/>
          </a:prstGeom>
          <a:noFill/>
        </p:spPr>
        <p:txBody>
          <a:bodyPr wrap="square" lIns="45720" rIns="45720" tIns="32003" bIns="32003" anchor="t">
            <a:spAutoFit/>
          </a:bodyPr>
          <a:lstStyle/>
          <a:p>
            <a:pPr rtl="1" algn="ctr">
              <a:spcAft>
                <a:spcPts val="400"/>
              </a:spcAft>
            </a:pPr>
            <a:r>
              <a:rPr sz="2600" b="1" lang="he-IL">
                <a:solidFill>
                  <a:srgbClr val="6A3FC9"/>
                </a:solidFill>
                <a:latin typeface="Arial"/>
                <a:ea typeface="Arial"/>
                <a:cs typeface="Arial"/>
                <a:sym typeface="Arial"/>
              </a:rPr>
              <a:t>יצרה: רוית ראש בן ישי</a:t>
            </a:r>
          </a:p>
        </p:txBody>
      </p:sp>
      <p:sp>
        <p:nvSpPr>
          <p:cNvPr id="18" name="TextBox 17"/>
          <p:cNvSpPr txBox="1"/>
          <p:nvPr/>
        </p:nvSpPr>
        <p:spPr>
          <a:xfrm>
            <a:off x="1371600" y="48920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לצלול פנימה · 8 נושאים מעולם הנוער</a:t>
            </a:r>
          </a:p>
        </p:txBody>
      </p:sp>
      <p:sp>
        <p:nvSpPr>
          <p:cNvPr id="19" name="TextBox 18"/>
          <p:cNvSpPr txBox="1"/>
          <p:nvPr/>
        </p:nvSpPr>
        <p:spPr>
          <a:xfrm>
            <a:off x="1371600" y="5349240"/>
            <a:ext cx="9418320" cy="457200"/>
          </a:xfrm>
          <a:prstGeom prst="rect">
            <a:avLst/>
          </a:prstGeom>
          <a:noFill/>
        </p:spPr>
        <p:txBody>
          <a:bodyPr wrap="square" lIns="45720" rIns="45720" tIns="32003" bIns="32003" anchor="ctr">
            <a:spAutoFit/>
          </a:bodyPr>
          <a:lstStyle/>
          <a:p>
            <a:pPr rtl="1" algn="ctr"/>
            <a:r>
              <a:rPr sz="1600" b="0" lang="he-IL">
                <a:solidFill>
                  <a:srgbClr val="6B6880"/>
                </a:solidFill>
                <a:latin typeface="Segoe UI Emoji"/>
                <a:ea typeface="Segoe UI Emoji"/>
                <a:cs typeface="Segoe UI Emoji"/>
                <a:sym typeface="Segoe UI Emoji"/>
              </a:rPr>
              <a:t>🌐</a:t>
            </a:r>
            <a:r>
              <a:rPr sz="1600" b="0" lang="he-IL">
                <a:solidFill>
                  <a:srgbClr val="6B6880"/>
                </a:solidFill>
                <a:latin typeface="Arial"/>
                <a:ea typeface="Arial"/>
                <a:cs typeface="Arial"/>
                <a:sym typeface="Arial"/>
              </a:rPr>
              <a:t> האתר והחוברות: </a:t>
            </a:r>
            <a:r>
              <a:rPr sz="1600" b="1" lang="he-IL">
                <a:solidFill>
                  <a:srgbClr val="3D7BD9"/>
                </a:solidFill>
                <a:latin typeface="Arial"/>
                <a:ea typeface="Arial"/>
                <a:cs typeface="Arial"/>
                <a:sym typeface="Arial"/>
                <a:hlinkClick r:id="rId3"/>
              </a:rPr>
              <a:t>noar-beomek.sites.tab.bot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שירים שמספרים – מצגת מלווה</dc:title>
  <dc:subject/>
  <dc:creator>רוית ראש בן ישי</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