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הטקסט, ממה לומד אלגוריתם ההמלצות על הטעם שלנו? ← מהפעולות שלנו: מה צפינו, כמה זמן, איפה עצרנו ומתי | לפי הטבלה, מה כדאי לעשות כשעוצרים פרק אחרי כמה דקות? ← לדעת שזה בסדר לעצור, כי לא חייבים לסיים כל מה שהתחלנו</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מה פירוש הצירוף ״עקבות דיגיטליים״ בפסקה השנייה? ← המידע שנשאר אחרי הפעולות שלנו במכשירים ובאתרים. המשפט בטקסט: "בסוף פרק ולא באמצע רגע מותח…".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אלגוריתם ההמלצות קורא את המחשבות שלנו. | ✅ נכון – האלגוריתם משווה את הטעם שלנו לטעם של צופים אחרים שהתנהגו בדרך דומה. | ❌ לא נכון – שירותי צפייה מרוויחים כשאנחנו צופים זמן קצר יותר. | ✅ נכון – מומחים ממליצים לבני נוער על שמונה עד עשר שעות שינה.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המלצה על סדרה ממדינה רחוקה ← 🔍 עוזר לנו לגלות | שעון שסופר לאחור לפרק הבא ← 🎣 נועד להשאיר אותנו לצפות | כיבוי ההפעלה האוטומטית ← 🧭 בחירה מודעת שלנו | פרק שנגמר ברגע מותח ← 🎣 נועד להשאיר אותנו לצפות | החלטה מראש על שני פרקים ← 🧭 בחירה מודעת שלנו | רשימת ״אולי תאהבו גם...״ ← 🔍 עוזר לנו לגלות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"האלגוריתם יודע מה אהבתי אתמול. מי יגלה לי מה אוהב מחר?" ושאלות בסגנון בגרות על מטרה, מבנה וקישוריות. תשובות: מהי המטרה העיקרית של מאמר הדעה? ← לשכנע את הקוראים שהאלגוריתם נוטה לצמצם את עולמם, ולקרוא להם לבחור באופן מודע | מה תפקידה של הפסקה השישית במבנה הטיעון? ← היא מפריכה את טענת הנגד שהוצגה בפסקה החמישית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zfiy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מי מחזיק בשלט? אלגוריתמים ואנימה</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המלצות שמכירות אותנו, סדרות שכובשות את העולם ובחירה מודעת מה לראות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״מי מחזיק בשלט?״ חשבו על הפעם האחרונה שצפיתם ביותר פרקים ממה שתכננתם. מי החליט שהפרק הבא יתחיל: אתם או המסך? הצביעו: </a:t>
            </a:r>
            <a:r>
              <a:rPr sz="2800" b="1" lang="he-IL">
                <a:solidFill>
                  <a:srgbClr val="2B2540"/>
                </a:solidFill>
                <a:latin typeface="Segoe UI Emoji"/>
                <a:ea typeface="Segoe UI Emoji"/>
                <a:cs typeface="Segoe UI Emoji"/>
                <a:sym typeface="Segoe UI Emoji"/>
              </a:rPr>
              <a:t>🖐️</a:t>
            </a:r>
            <a:r>
              <a:rPr sz="2800" b="1" lang="he-IL">
                <a:solidFill>
                  <a:srgbClr val="2B2540"/>
                </a:solidFill>
                <a:latin typeface="Arial"/>
                <a:ea typeface="Arial"/>
                <a:cs typeface="Arial"/>
                <a:sym typeface="Arial"/>
              </a:rPr>
              <a:t> אני החלטתי/ה, </a:t>
            </a:r>
            <a:r>
              <a:rPr sz="2800" b="1" lang="he-IL">
                <a:solidFill>
                  <a:srgbClr val="2B2540"/>
                </a:solidFill>
                <a:latin typeface="Segoe UI Emoji"/>
                <a:ea typeface="Segoe UI Emoji"/>
                <a:cs typeface="Segoe UI Emoji"/>
                <a:sym typeface="Segoe UI Emoji"/>
              </a:rPr>
              <a:t>✊</a:t>
            </a:r>
            <a:r>
              <a:rPr sz="2800" b="1" lang="he-IL">
                <a:solidFill>
                  <a:srgbClr val="2B2540"/>
                </a:solidFill>
                <a:latin typeface="Arial"/>
                <a:ea typeface="Arial"/>
                <a:cs typeface="Arial"/>
                <a:sym typeface="Arial"/>
              </a:rPr>
              <a:t> זה פשוט קרה.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בטקסט ולהסביר כיצד אלגוריתם ההמלצות לומד מההתנהגות שלנו, ואילו כלים בשירותי הצפייה נועדו להשאיר אותנו מול המסך.</a:t>
            </a:r>
          </a:p>
          <a:p>
            <a:pPr rtl="1" algn="r">
              <a:spcAft>
                <a:spcPts val="600"/>
              </a:spcAft>
            </a:pPr>
            <a:r>
              <a:rPr sz="1500" b="0" lang="he-IL">
                <a:solidFill>
                  <a:srgbClr val="2B2540"/>
                </a:solidFill>
                <a:latin typeface="Arial"/>
                <a:ea typeface="Arial"/>
                <a:cs typeface="Arial"/>
                <a:sym typeface="Arial"/>
              </a:rPr>
              <a:t>• להסיק מסקנות, לזהות מבנה טקסט וקשרים לוגיים (מילות קישור), ולהבין מדוע אנימה יפנית אהובה בעולם: אמנות סיפור לכל גיל, וגיבורים שגדלים מתוך מאמץ, אימון וחברות.</a:t>
            </a:r>
          </a:p>
          <a:p>
            <a:pPr rtl="1" algn="r">
              <a:spcAft>
                <a:spcPts val="600"/>
              </a:spcAft>
            </a:pPr>
            <a:r>
              <a:rPr sz="1500" b="0" lang="he-IL">
                <a:solidFill>
                  <a:srgbClr val="2B2540"/>
                </a:solidFill>
                <a:latin typeface="Arial"/>
                <a:ea typeface="Arial"/>
                <a:cs typeface="Arial"/>
                <a:sym typeface="Arial"/>
              </a:rPr>
              <a:t>• לגבש עמדה מנומקת ולתכנן הרגלי צפייה מודעים: להחליט מראש, לעצור ברגע טבעי, לשמור על השינה ולהרחיב בכוונה את ״הבועה״.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אלגוריתם</a:t>
            </a:r>
          </a:p>
          <a:p>
            <a:pPr rtl="1" algn="ctr">
              <a:spcAft>
                <a:spcPts val="600"/>
              </a:spcAft>
            </a:pPr>
            <a:r>
              <a:rPr sz="1700" b="0" lang="he-IL">
                <a:solidFill>
                  <a:srgbClr val="2B2540"/>
                </a:solidFill>
                <a:latin typeface="Arial"/>
                <a:ea typeface="Arial"/>
                <a:cs typeface="Arial"/>
                <a:sym typeface="Arial"/>
              </a:rPr>
              <a:t>רצף של הוראות שמחשב מבצע צעד אחר צעד כדי לפתור בעיה או לקבל החלטה</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מסיק</a:t>
            </a:r>
          </a:p>
          <a:p>
            <a:pPr rtl="1" algn="ctr">
              <a:spcAft>
                <a:spcPts val="600"/>
              </a:spcAft>
            </a:pPr>
            <a:r>
              <a:rPr sz="1700" b="0" lang="he-IL">
                <a:solidFill>
                  <a:srgbClr val="2B2540"/>
                </a:solidFill>
                <a:latin typeface="Arial"/>
                <a:ea typeface="Arial"/>
                <a:cs typeface="Arial"/>
                <a:sym typeface="Arial"/>
              </a:rPr>
              <a:t>מגיע למסקנה על סמך מידע שאסף</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להצטמצם</a:t>
            </a:r>
          </a:p>
          <a:p>
            <a:pPr rtl="1" algn="ctr">
              <a:spcAft>
                <a:spcPts val="600"/>
              </a:spcAft>
            </a:pPr>
            <a:r>
              <a:rPr sz="1700" b="0" lang="he-IL">
                <a:solidFill>
                  <a:srgbClr val="2B2540"/>
                </a:solidFill>
                <a:latin typeface="Arial"/>
                <a:ea typeface="Arial"/>
                <a:cs typeface="Arial"/>
                <a:sym typeface="Arial"/>
              </a:rPr>
              <a:t>להיות קטן וצר יותר</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פתיח</a:t>
            </a:r>
          </a:p>
          <a:p>
            <a:pPr rtl="1" algn="ctr">
              <a:spcAft>
                <a:spcPts val="600"/>
              </a:spcAft>
            </a:pPr>
            <a:r>
              <a:rPr sz="1700" b="0" lang="he-IL">
                <a:solidFill>
                  <a:srgbClr val="2B2540"/>
                </a:solidFill>
                <a:latin typeface="Arial"/>
                <a:ea typeface="Arial"/>
                <a:cs typeface="Arial"/>
                <a:sym typeface="Arial"/>
              </a:rPr>
              <a:t>השיר והתמונות שבתחילת כל פרק בסדרה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התראה</a:t>
            </a:r>
          </a:p>
          <a:p>
            <a:pPr rtl="1" algn="ctr">
              <a:spcAft>
                <a:spcPts val="600"/>
              </a:spcAft>
            </a:pPr>
            <a:r>
              <a:rPr sz="1700" b="0" lang="he-IL">
                <a:solidFill>
                  <a:srgbClr val="2B2540"/>
                </a:solidFill>
                <a:latin typeface="Arial"/>
                <a:ea typeface="Arial"/>
                <a:cs typeface="Arial"/>
                <a:sym typeface="Arial"/>
              </a:rPr>
              <a:t>הודעה קופצת שמבקשת את תשומת הלב שלנו</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המסך לומד עלינו?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שאלה של טעם. כשאנחנו פותחים שירות סטרימינג, המסך כבר מחכה לנו עם שורות של המלצות. מאחוריהן פועל אלגוריתם ההמלצות, כלומר רצף של הוראות שמחשב מבצע כדי לנחש מה נרצה לראות. הוא לא קורא מחשבות, אבל הוא מתבונן היטב במה שאנחנו עושים.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חשבו על מסך הבית שלכם. האם ההמלצות בו מגוונות, או שרובן ״עוד מאותו דבר״? מה זה מלמד עליכם ועל האלגוריתם?</a:t>
            </a:r>
          </a:p>
        </p:txBody>
      </p:sp>
      <p:pic>
        <p:nvPicPr>
          <p:cNvPr id="19" name="Picture 18" descr="tzfiy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ונאתר מידע שמופיע בטקסט עצמו.</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הטקסט, ממה לומד אלגוריתם ההמלצות על הטעם שלנו?</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רק מהשם שלנו</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מהפעולות שלנו: מה צפינו, כמה זמן, איפה עצרנו ומתי</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מהציונים שלנו</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מה כדאי לעשות כשעוצרים פרק אחרי כמה דקות?</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להכריח את עצמנו לסיים אותו</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לדעת שזה בסדר לעצור, כי לא חייבים לסיים כל מה שהתחלנו</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לצפות בו שוב מההתחלה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נמצא קשרים בין חלקי הטקסט ונבחן את השפה ואת המבנה.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מה פירוש הצירוף ״עקבות דיגיטליים״ בפסקה השנייה?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סימני אצבעות על המסך</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המידע שנשאר אחרי הפעולות שלנו במכשירים ובאתרים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תמונות שאנחנו מצלמים בטלפון</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מתי הכי כדאי לעצור את הצפייה.</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הגענו למעמקים: כאן תביעו עמדה,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רק עוד פרק אחד?</a:t>
            </a:r>
          </a:p>
          <a:p>
            <a:pPr rtl="1" algn="r">
              <a:spcAft>
                <a:spcPts val="800"/>
              </a:spcAft>
            </a:pPr>
            <a:r>
              <a:rPr sz="1800" b="0" lang="he-IL">
                <a:solidFill>
                  <a:srgbClr val="2B2540"/>
                </a:solidFill>
                <a:latin typeface="Arial"/>
                <a:ea typeface="Arial"/>
                <a:cs typeface="Arial"/>
                <a:sym typeface="Arial"/>
              </a:rPr>
              <a:t>יואב בן 13 תכנן לצפות בפרק אחד של סדרת האנימה האהובה עליו. הפרק נגמר ברגע מותח, והשעון כבר סופר לאחור עד הפרק הבא. השעה כמעט חצות, ומחר בבוקר יש לו מבחן.</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יואב יכול לעשות או לחשוב ברגע הזה? היעזרו ברעיונות מהטקסט.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אלגוריתם ההמלצות דומה יותר לחבר/ה שמכיר/ה אותנו או למוכר/ת שרוצה שנישאר בחנות? כתבו פסקת עמדה (6–8 שורות): טענה ברורה, שני נימוקים מהטקסט או מהטבלה, דוגמה מהחיים שלכם ומשפט סיכום.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אלגוריתם ההמלצות קורא את המחשבות שלנו.</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האלגוריתם משווה את הטעם שלנו לטעם של צופים אחרים שהתנהגו בדרך דומה.</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שירותי צפייה מרוויחים כשאנחנו צופים זמן קצר יותר.</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מומחים ממליצים לבני נוער על שמונה עד עשר שעות שינה.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מה עוזר לנו לגלות, מה נועד להשאיר אותנו מול המסך, ומה הוא בחירה מודעת שלנו?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המלצה על סדרה ממדינה רחוקה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שעון שסופר לאחור לפרק הבא</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כיבוי ההפעלה האוטומטית</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פרק שנגמר ברגע מותח</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החלטה מראש על שני פרקים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רשימת ״אולי תאהבו גם...״</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עוזר לנו לגלות</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נועד להשאיר אותנו לצפות</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בחירה מודעת שלנו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ההמלצות במסך עזרו לכם לגלות משהו שאהבתם באמת, ומתי הרגשתם שהן מושכות אתכם שוב ושוב ל״עוד מאותו דבר״?</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גיבורי אנימה רבים מצליחים בזכות אימון, נפילות וחברות, ולא כי נולדו מיוחדים. מה דעתכם על הרעיון הזה? ספרו על משהו שלמדתם לעשות רק אחרי הרבה ניסיונות.</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הוגן ששירותי צפייה מתכננים כלים כמו הפעלה אוטומטית ושעון שסופר לאחור כדי להשאיר אותנו מול המסך? מה האחריות שלהם, ומה האחריות שלנו?</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הפרק הבא כבר מתחיל לבד? עצרו עם עש״ן ד״ק: עוצרים ואומרים לעצמנו "עצור!", מכווצים ומשחררים אגרופים, נושמים לאט, אומרים "אני בוחר/ת מתי לראות" – וקדימה, ללחוץ על השהיה ולבחור את הצעד הבא.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„אף על פי שאלגוריתם ההמלצות מציג את עצמו כמדריך שפותח בפנינו עולם, בפועל הוא נוטה לנעול אותנו בבועה של ״עוד מאותו דבר״. הבועה הזאת נוחה ומפתה, מעין כלוב זהב, ולכן קל כל כך לא לשים לב אליה.“</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המטרה העיקרית של מאמר הדעה?</a:t>
            </a:r>
          </a:p>
          <a:p>
            <a:pPr rtl="1" algn="r">
              <a:spcAft>
                <a:spcPts val="200"/>
              </a:spcAft>
            </a:pPr>
            <a:r>
              <a:rPr sz="1400" b="0" lang="he-IL">
                <a:solidFill>
                  <a:srgbClr val="6B6880"/>
                </a:solidFill>
                <a:latin typeface="Arial"/>
                <a:ea typeface="Arial"/>
                <a:cs typeface="Arial"/>
                <a:sym typeface="Arial"/>
              </a:rPr>
              <a:t>א. לתאר כיצד נבנית סדרת אנימה יפנית   ב. לשכנע את הקוראים שהאלגוריתם נוטה לצמצם את עולמם, ולקרוא להם לבחור באופן מודע   ג. להוכיח ששירותי הצפייה מזיקים ויש להפסיק להשתמש בהם</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השישית במבנה הטיעון?</a:t>
            </a:r>
          </a:p>
          <a:p>
            <a:pPr rtl="1" algn="r">
              <a:spcAft>
                <a:spcPts val="200"/>
              </a:spcAft>
            </a:pPr>
            <a:r>
              <a:rPr sz="1400" b="0" lang="he-IL">
                <a:solidFill>
                  <a:srgbClr val="6B6880"/>
                </a:solidFill>
                <a:latin typeface="Arial"/>
                <a:ea typeface="Arial"/>
                <a:cs typeface="Arial"/>
                <a:sym typeface="Arial"/>
              </a:rPr>
              <a:t>א. היא מציגה טענה חדשה בעד האלגוריתם   ב. היא מפריכה את טענת הנגד שהוצגה בפסקה החמישית   ג. היא מסכמת את כל המאמר</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בנוי הטיעון במאמר: הציגו את העמדה, את שני הנימוקים, את טענת הנגד ואת ההפרכה, וציינו את מילות הקישור המסמנות כל שלב.</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יֵשׁ לָךְ סִדְרָה אֲהוּבָה? בְּאֵיזוֹ שָׂפָה אַתְּ/ה רוֹאָה אוֹתָהּ?</a:t>
            </a:r>
          </a:p>
          <a:p>
            <a:pPr rtl="1" algn="r">
              <a:spcAft>
                <a:spcPts val="500"/>
              </a:spcAft>
            </a:pPr>
            <a:r>
              <a:rPr sz="1700" b="1" lang="he-IL">
                <a:solidFill>
                  <a:srgbClr val="6A3FC9"/>
                </a:solidFill>
                <a:latin typeface="Arial"/>
                <a:ea typeface="Arial"/>
                <a:cs typeface="Arial"/>
                <a:sym typeface="Arial"/>
              </a:rPr>
              <a:t>כְּתוּבִיּוֹת </a:t>
            </a:r>
            <a:r>
              <a:rPr sz="1500" b="0" lang="he-IL">
                <a:solidFill>
                  <a:srgbClr val="6B6880"/>
                </a:solidFill>
                <a:latin typeface="Arial"/>
                <a:ea typeface="Arial"/>
                <a:cs typeface="Arial"/>
                <a:sym typeface="Arial"/>
              </a:rPr>
              <a:t>– subtitles</a:t>
            </a:r>
          </a:p>
          <a:p>
            <a:pPr rtl="1" algn="r">
              <a:spcAft>
                <a:spcPts val="500"/>
              </a:spcAft>
            </a:pPr>
            <a:r>
              <a:rPr sz="1700" b="1" lang="he-IL">
                <a:solidFill>
                  <a:srgbClr val="6A3FC9"/>
                </a:solidFill>
                <a:latin typeface="Arial"/>
                <a:ea typeface="Arial"/>
                <a:cs typeface="Arial"/>
                <a:sym typeface="Arial"/>
              </a:rPr>
              <a:t>עוֹלָה חֲדָשָׁה </a:t>
            </a:r>
            <a:r>
              <a:rPr sz="1500" b="0" lang="he-IL">
                <a:solidFill>
                  <a:srgbClr val="6B6880"/>
                </a:solidFill>
                <a:latin typeface="Arial"/>
                <a:ea typeface="Arial"/>
                <a:cs typeface="Arial"/>
                <a:sym typeface="Arial"/>
              </a:rPr>
              <a:t>– new immigrant (f.)</a:t>
            </a:r>
          </a:p>
          <a:p>
            <a:pPr rtl="1" algn="r">
              <a:spcAft>
                <a:spcPts val="500"/>
              </a:spcAft>
            </a:pPr>
            <a:r>
              <a:rPr sz="1700" b="1" lang="he-IL">
                <a:solidFill>
                  <a:srgbClr val="6A3FC9"/>
                </a:solidFill>
                <a:latin typeface="Arial"/>
                <a:ea typeface="Arial"/>
                <a:cs typeface="Arial"/>
                <a:sym typeface="Arial"/>
              </a:rPr>
              <a:t>אוּלְפָּן </a:t>
            </a:r>
            <a:r>
              <a:rPr sz="1500" b="0" lang="he-IL">
                <a:solidFill>
                  <a:srgbClr val="6B6880"/>
                </a:solidFill>
                <a:latin typeface="Arial"/>
                <a:ea typeface="Arial"/>
                <a:cs typeface="Arial"/>
                <a:sym typeface="Arial"/>
              </a:rPr>
              <a:t>– Hebrew school for immigrants</a:t>
            </a:r>
          </a:p>
          <a:p>
            <a:pPr rtl="1" algn="r">
              <a:spcAft>
                <a:spcPts val="500"/>
              </a:spcAft>
            </a:pPr>
            <a:r>
              <a:rPr sz="1700" b="1" lang="he-IL">
                <a:solidFill>
                  <a:srgbClr val="6A3FC9"/>
                </a:solidFill>
                <a:latin typeface="Arial"/>
                <a:ea typeface="Arial"/>
                <a:cs typeface="Arial"/>
                <a:sym typeface="Arial"/>
              </a:rPr>
              <a:t>הַפְסָקָה </a:t>
            </a:r>
            <a:r>
              <a:rPr sz="1500" b="0" lang="he-IL">
                <a:solidFill>
                  <a:srgbClr val="6B6880"/>
                </a:solidFill>
                <a:latin typeface="Arial"/>
                <a:ea typeface="Arial"/>
                <a:cs typeface="Arial"/>
                <a:sym typeface="Arial"/>
              </a:rPr>
              <a:t>– break (at school)</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אתם אוהבים לראות במסך?</a:t>
            </a:r>
          </a:p>
          <a:p>
            <a:pPr rtl="1" algn="r">
              <a:spcAft>
                <a:spcPts val="500"/>
              </a:spcAft>
            </a:pPr>
            <a:r>
              <a:rPr sz="1800" b="0" lang="he-IL">
                <a:solidFill>
                  <a:srgbClr val="2B2540"/>
                </a:solidFill>
                <a:latin typeface="Arial"/>
                <a:ea typeface="Arial"/>
                <a:cs typeface="Arial"/>
                <a:sym typeface="Arial"/>
              </a:rPr>
              <a:t>מה אני רואה?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פרק</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תפוח</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מי מחזיק בשלט? אלגוריתמים ואנימה</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שאלגוריתם ההמלצות לומד עליי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כלי אחד שנועד להשאיר אותנו מול המסך, ומה אני יכול/ה לעשות מולו:</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הכלל האישי שלי לצפייה חכמה השבוע (למשל: כמה פרקים, עד איזו שעה, או נושא חדש שאחפש בכוונה):</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מחזיק בשלט? אלגוריתמים ואנימה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13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מי מחזיק בשלט? אלגוריתמים ואנימה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